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9"/>
  </p:notesMasterIdLst>
  <p:sldIdLst>
    <p:sldId id="256" r:id="rId5"/>
    <p:sldId id="257" r:id="rId6"/>
    <p:sldId id="258" r:id="rId7"/>
    <p:sldId id="262" r:id="rId8"/>
    <p:sldId id="263" r:id="rId9"/>
    <p:sldId id="259" r:id="rId10"/>
    <p:sldId id="260" r:id="rId11"/>
    <p:sldId id="261"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x="18288000" cy="10287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34B"/>
    <a:srgbClr val="AB0520"/>
    <a:srgbClr val="81D3EB"/>
    <a:srgbClr val="378DB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6" autoAdjust="0"/>
    <p:restoredTop sz="88249" autoAdjust="0"/>
  </p:normalViewPr>
  <p:slideViewPr>
    <p:cSldViewPr snapToGrid="0">
      <p:cViewPr varScale="1">
        <p:scale>
          <a:sx n="68" d="100"/>
          <a:sy n="68" d="100"/>
        </p:scale>
        <p:origin x="210" y="54"/>
      </p:cViewPr>
      <p:guideLst>
        <p:guide orient="horz" pos="288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9T19:49:34.6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602"/>
          </a:xfrm>
          <a:prstGeom prst="rect">
            <a:avLst/>
          </a:prstGeom>
        </p:spPr>
        <p:txBody>
          <a:bodyPr vert="horz" lIns="52176" tIns="26088" rIns="52176" bIns="26088" rtlCol="0"/>
          <a:lstStyle>
            <a:lvl1pPr algn="l">
              <a:defRPr sz="700"/>
            </a:lvl1pPr>
          </a:lstStyle>
          <a:p>
            <a:endParaRPr lang="en-US"/>
          </a:p>
        </p:txBody>
      </p:sp>
      <p:sp>
        <p:nvSpPr>
          <p:cNvPr id="3" name="Date Placeholder 2"/>
          <p:cNvSpPr>
            <a:spLocks noGrp="1"/>
          </p:cNvSpPr>
          <p:nvPr>
            <p:ph type="dt" idx="1"/>
          </p:nvPr>
        </p:nvSpPr>
        <p:spPr>
          <a:xfrm>
            <a:off x="5265539" y="0"/>
            <a:ext cx="4028440" cy="351602"/>
          </a:xfrm>
          <a:prstGeom prst="rect">
            <a:avLst/>
          </a:prstGeom>
        </p:spPr>
        <p:txBody>
          <a:bodyPr vert="horz" lIns="52176" tIns="26088" rIns="52176" bIns="26088" rtlCol="0"/>
          <a:lstStyle>
            <a:lvl1pPr algn="r">
              <a:defRPr sz="700"/>
            </a:lvl1pPr>
          </a:lstStyle>
          <a:p>
            <a:fld id="{2B55A1A1-5AF9-4DEB-8229-D82E393F6190}" type="datetimeFigureOut">
              <a:rPr lang="en-US" smtClean="0"/>
              <a:t>4/18/2024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52176" tIns="26088" rIns="52176" bIns="26088" rtlCol="0" anchor="ctr"/>
          <a:lstStyle/>
          <a:p>
            <a:endParaRPr lang="en-US"/>
          </a:p>
        </p:txBody>
      </p:sp>
      <p:sp>
        <p:nvSpPr>
          <p:cNvPr id="5" name="Notes Placeholder 4"/>
          <p:cNvSpPr>
            <a:spLocks noGrp="1"/>
          </p:cNvSpPr>
          <p:nvPr>
            <p:ph type="body" sz="quarter" idx="3"/>
          </p:nvPr>
        </p:nvSpPr>
        <p:spPr>
          <a:xfrm>
            <a:off x="929640" y="3374296"/>
            <a:ext cx="7437120" cy="2759804"/>
          </a:xfrm>
          <a:prstGeom prst="rect">
            <a:avLst/>
          </a:prstGeom>
        </p:spPr>
        <p:txBody>
          <a:bodyPr vert="horz" lIns="52176" tIns="26088" rIns="52176" bIns="260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799"/>
            <a:ext cx="4028440" cy="351602"/>
          </a:xfrm>
          <a:prstGeom prst="rect">
            <a:avLst/>
          </a:prstGeom>
        </p:spPr>
        <p:txBody>
          <a:bodyPr vert="horz" lIns="52176" tIns="26088" rIns="52176" bIns="26088" rtlCol="0" anchor="b"/>
          <a:lstStyle>
            <a:lvl1pPr algn="l">
              <a:defRPr sz="700"/>
            </a:lvl1pPr>
          </a:lstStyle>
          <a:p>
            <a:endParaRPr lang="en-US"/>
          </a:p>
        </p:txBody>
      </p:sp>
      <p:sp>
        <p:nvSpPr>
          <p:cNvPr id="7" name="Slide Number Placeholder 6"/>
          <p:cNvSpPr>
            <a:spLocks noGrp="1"/>
          </p:cNvSpPr>
          <p:nvPr>
            <p:ph type="sldNum" sz="quarter" idx="5"/>
          </p:nvPr>
        </p:nvSpPr>
        <p:spPr>
          <a:xfrm>
            <a:off x="5265539" y="6658799"/>
            <a:ext cx="4028440" cy="351602"/>
          </a:xfrm>
          <a:prstGeom prst="rect">
            <a:avLst/>
          </a:prstGeom>
        </p:spPr>
        <p:txBody>
          <a:bodyPr vert="horz" lIns="52176" tIns="26088" rIns="52176" bIns="26088" rtlCol="0" anchor="b"/>
          <a:lstStyle>
            <a:lvl1pPr algn="r">
              <a:defRPr sz="700"/>
            </a:lvl1pPr>
          </a:lstStyle>
          <a:p>
            <a:fld id="{320F75DC-6A2C-4C80-8672-5D93946188F9}" type="slidenum">
              <a:rPr lang="en-US" smtClean="0"/>
              <a:t>‹#›</a:t>
            </a:fld>
            <a:endParaRPr lang="en-US"/>
          </a:p>
        </p:txBody>
      </p:sp>
    </p:spTree>
    <p:extLst>
      <p:ext uri="{BB962C8B-B14F-4D97-AF65-F5344CB8AC3E}">
        <p14:creationId xmlns:p14="http://schemas.microsoft.com/office/powerpoint/2010/main" val="2752493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notes"/>
          <p:cNvSpPr txBox="1">
            <a:spLocks noGrp="1"/>
          </p:cNvSpPr>
          <p:nvPr>
            <p:ph type="body" idx="1"/>
          </p:nvPr>
        </p:nvSpPr>
        <p:spPr>
          <a:xfrm>
            <a:off x="929640" y="3329940"/>
            <a:ext cx="7437120" cy="3154680"/>
          </a:xfrm>
          <a:prstGeom prst="rect">
            <a:avLst/>
          </a:prstGeom>
        </p:spPr>
        <p:txBody>
          <a:bodyPr spcFirstLastPara="1" wrap="square" lIns="52167" tIns="52167" rIns="52167" bIns="52167" anchor="t" anchorCtr="0">
            <a:noAutofit/>
          </a:bodyPr>
          <a:lstStyle/>
          <a:p>
            <a:endParaRPr/>
          </a:p>
        </p:txBody>
      </p:sp>
      <p:sp>
        <p:nvSpPr>
          <p:cNvPr id="323" name="Google Shape;323;p1:notes"/>
          <p:cNvSpPr>
            <a:spLocks noGrp="1" noRot="1" noChangeAspect="1"/>
          </p:cNvSpPr>
          <p:nvPr>
            <p:ph type="sldImg" idx="2"/>
          </p:nvPr>
        </p:nvSpPr>
        <p:spPr>
          <a:xfrm>
            <a:off x="2312988" y="525463"/>
            <a:ext cx="4672012"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97829" indent="-97829">
              <a:buFont typeface="Arial" panose="020B0604020202020204" pitchFamily="34" charset="0"/>
              <a:buChar char="•"/>
            </a:pPr>
            <a:r>
              <a:rPr lang="en-US" dirty="0"/>
              <a:t>How the rubric was developed (Tri-</a:t>
            </a:r>
            <a:r>
              <a:rPr lang="en-US" dirty="0" err="1"/>
              <a:t>uni</a:t>
            </a:r>
            <a:r>
              <a:rPr lang="en-US" dirty="0"/>
              <a:t> efforts)</a:t>
            </a:r>
          </a:p>
          <a:p>
            <a:pPr marL="97829" indent="-97829">
              <a:buFont typeface="Arial" panose="020B0604020202020204" pitchFamily="34" charset="0"/>
              <a:buChar char="•"/>
            </a:pPr>
            <a:r>
              <a:rPr lang="en-US" dirty="0"/>
              <a:t>Who was involved—Aimee, EJ, me, Kathleen, Ryan, etc.</a:t>
            </a:r>
          </a:p>
          <a:p>
            <a:pPr marL="97829" indent="-97829">
              <a:buFont typeface="Arial" panose="020B0604020202020204" pitchFamily="34" charset="0"/>
              <a:buChar char="•"/>
            </a:pPr>
            <a:r>
              <a:rPr lang="en-US" dirty="0"/>
              <a:t>Getting scorers</a:t>
            </a:r>
          </a:p>
          <a:p>
            <a:pPr marL="97829" indent="-97829">
              <a:buFont typeface="Arial" panose="020B0604020202020204" pitchFamily="34" charset="0"/>
              <a:buChar char="•"/>
            </a:pPr>
            <a:r>
              <a:rPr lang="en-US" dirty="0"/>
              <a:t>Creating d2l site</a:t>
            </a:r>
          </a:p>
          <a:p>
            <a:pPr marL="97829" indent="-97829">
              <a:buFont typeface="Arial" panose="020B0604020202020204" pitchFamily="34" charset="0"/>
              <a:buChar char="•"/>
            </a:pPr>
            <a:r>
              <a:rPr lang="en-US" dirty="0"/>
              <a:t>Uploading into OAP</a:t>
            </a:r>
          </a:p>
          <a:p>
            <a:pPr marL="97829" indent="-97829">
              <a:buFont typeface="Arial" panose="020B0604020202020204" pitchFamily="34" charset="0"/>
              <a:buChar char="•"/>
            </a:pPr>
            <a:r>
              <a:rPr lang="en-US" dirty="0"/>
              <a:t>Calibration</a:t>
            </a:r>
          </a:p>
          <a:p>
            <a:pPr marL="97829" indent="-9782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20F75DC-6A2C-4C80-8672-5D93946188F9}" type="slidenum">
              <a:rPr lang="en-US" smtClean="0"/>
              <a:t>6</a:t>
            </a:fld>
            <a:endParaRPr lang="en-US"/>
          </a:p>
        </p:txBody>
      </p:sp>
    </p:spTree>
    <p:extLst>
      <p:ext uri="{BB962C8B-B14F-4D97-AF65-F5344CB8AC3E}">
        <p14:creationId xmlns:p14="http://schemas.microsoft.com/office/powerpoint/2010/main" val="1815627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7829" indent="-97829">
              <a:buFont typeface="Arial" panose="020B0604020202020204" pitchFamily="34" charset="0"/>
              <a:buChar char="•"/>
            </a:pPr>
            <a:r>
              <a:rPr lang="en-US" dirty="0"/>
              <a:t>22 scorers</a:t>
            </a:r>
          </a:p>
          <a:p>
            <a:pPr marL="97829" indent="-97829">
              <a:buFont typeface="Arial" panose="020B0604020202020204" pitchFamily="34" charset="0"/>
              <a:buChar char="•"/>
            </a:pPr>
            <a:r>
              <a:rPr lang="en-US" dirty="0"/>
              <a:t>All artifacts read twice with a third read if difference within criterion was greater than one</a:t>
            </a:r>
          </a:p>
        </p:txBody>
      </p:sp>
      <p:sp>
        <p:nvSpPr>
          <p:cNvPr id="4" name="Slide Number Placeholder 3"/>
          <p:cNvSpPr>
            <a:spLocks noGrp="1"/>
          </p:cNvSpPr>
          <p:nvPr>
            <p:ph type="sldNum" sz="quarter" idx="5"/>
          </p:nvPr>
        </p:nvSpPr>
        <p:spPr/>
        <p:txBody>
          <a:bodyPr/>
          <a:lstStyle/>
          <a:p>
            <a:fld id="{320F75DC-6A2C-4C80-8672-5D93946188F9}" type="slidenum">
              <a:rPr lang="en-US" smtClean="0"/>
              <a:t>7</a:t>
            </a:fld>
            <a:endParaRPr lang="en-US"/>
          </a:p>
        </p:txBody>
      </p:sp>
    </p:spTree>
    <p:extLst>
      <p:ext uri="{BB962C8B-B14F-4D97-AF65-F5344CB8AC3E}">
        <p14:creationId xmlns:p14="http://schemas.microsoft.com/office/powerpoint/2010/main" val="3590512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75DC-6A2C-4C80-8672-5D93946188F9}" type="slidenum">
              <a:rPr lang="en-US" smtClean="0"/>
              <a:t>13</a:t>
            </a:fld>
            <a:endParaRPr lang="en-US"/>
          </a:p>
        </p:txBody>
      </p:sp>
    </p:spTree>
    <p:extLst>
      <p:ext uri="{BB962C8B-B14F-4D97-AF65-F5344CB8AC3E}">
        <p14:creationId xmlns:p14="http://schemas.microsoft.com/office/powerpoint/2010/main" val="467658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21757"/>
            <a:r>
              <a:rPr lang="en-US" sz="700" dirty="0">
                <a:latin typeface="Arial" panose="020B0604020202020204" pitchFamily="34" charset="0"/>
                <a:ea typeface="Arial" panose="020B0604020202020204" pitchFamily="34" charset="0"/>
              </a:rPr>
              <a:t>A collective of our faculty worked to create a modified VALUE rubric for Quantitative Reasoning </a:t>
            </a:r>
          </a:p>
          <a:p>
            <a:endParaRPr lang="en-US" dirty="0"/>
          </a:p>
        </p:txBody>
      </p:sp>
      <p:sp>
        <p:nvSpPr>
          <p:cNvPr id="4" name="Slide Number Placeholder 3"/>
          <p:cNvSpPr>
            <a:spLocks noGrp="1"/>
          </p:cNvSpPr>
          <p:nvPr>
            <p:ph type="sldNum" sz="quarter" idx="5"/>
          </p:nvPr>
        </p:nvSpPr>
        <p:spPr/>
        <p:txBody>
          <a:bodyPr/>
          <a:lstStyle/>
          <a:p>
            <a:fld id="{320F75DC-6A2C-4C80-8672-5D93946188F9}" type="slidenum">
              <a:rPr lang="en-US" smtClean="0"/>
              <a:t>16</a:t>
            </a:fld>
            <a:endParaRPr lang="en-US"/>
          </a:p>
        </p:txBody>
      </p:sp>
    </p:spTree>
    <p:extLst>
      <p:ext uri="{BB962C8B-B14F-4D97-AF65-F5344CB8AC3E}">
        <p14:creationId xmlns:p14="http://schemas.microsoft.com/office/powerpoint/2010/main" val="534662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049" indent="-163049" defTabSz="521757">
              <a:buFont typeface="Arial" panose="020B0604020202020204" pitchFamily="34" charset="0"/>
              <a:buChar char="•"/>
            </a:pPr>
            <a:r>
              <a:rPr lang="en-US" sz="1000" dirty="0">
                <a:latin typeface="Arial" panose="020B0604020202020204" pitchFamily="34" charset="0"/>
                <a:ea typeface="Arial" panose="020B0604020202020204" pitchFamily="34" charset="0"/>
              </a:rPr>
              <a:t>The UArizona version of the rubric is tailored for the students that attend our institution, and it aligns with the tri-university QR rubric themes and ABOR policy 2-210.</a:t>
            </a:r>
          </a:p>
          <a:p>
            <a:pPr marL="163049" indent="-163049">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20F75DC-6A2C-4C80-8672-5D93946188F9}" type="slidenum">
              <a:rPr lang="en-US" smtClean="0"/>
              <a:t>17</a:t>
            </a:fld>
            <a:endParaRPr lang="en-US"/>
          </a:p>
        </p:txBody>
      </p:sp>
    </p:spTree>
    <p:extLst>
      <p:ext uri="{BB962C8B-B14F-4D97-AF65-F5344CB8AC3E}">
        <p14:creationId xmlns:p14="http://schemas.microsoft.com/office/powerpoint/2010/main" val="1191156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0F75DC-6A2C-4C80-8672-5D93946188F9}" type="slidenum">
              <a:rPr lang="en-US" smtClean="0"/>
              <a:t>24</a:t>
            </a:fld>
            <a:endParaRPr lang="en-US"/>
          </a:p>
        </p:txBody>
      </p:sp>
    </p:spTree>
    <p:extLst>
      <p:ext uri="{BB962C8B-B14F-4D97-AF65-F5344CB8AC3E}">
        <p14:creationId xmlns:p14="http://schemas.microsoft.com/office/powerpoint/2010/main" val="3513776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6217920" y="9566910"/>
            <a:ext cx="5852160" cy="51435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914400" y="9566910"/>
            <a:ext cx="4206240" cy="51435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4/18/2024</a:t>
            </a:fld>
            <a:endParaRPr lang="en-US"/>
          </a:p>
        </p:txBody>
      </p:sp>
      <p:sp>
        <p:nvSpPr>
          <p:cNvPr id="4" name="Holder 4"/>
          <p:cNvSpPr>
            <a:spLocks noGrp="1"/>
          </p:cNvSpPr>
          <p:nvPr>
            <p:ph type="sldNum" sz="quarter" idx="7"/>
          </p:nvPr>
        </p:nvSpPr>
        <p:spPr>
          <a:xfrm>
            <a:off x="13167361" y="9566910"/>
            <a:ext cx="4206240" cy="51435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object 2">
            <a:extLst>
              <a:ext uri="{FF2B5EF4-FFF2-40B4-BE49-F238E27FC236}">
                <a16:creationId xmlns:a16="http://schemas.microsoft.com/office/drawing/2014/main" id="{BC964FAE-167D-D14E-9B31-CFB386F6FA0B}"/>
              </a:ext>
            </a:extLst>
          </p:cNvPr>
          <p:cNvSpPr/>
          <p:nvPr userDrawn="1"/>
        </p:nvSpPr>
        <p:spPr>
          <a:xfrm>
            <a:off x="0" y="0"/>
            <a:ext cx="16078200" cy="10287000"/>
          </a:xfrm>
          <a:custGeom>
            <a:avLst/>
            <a:gdLst/>
            <a:ahLst/>
            <a:cxnLst/>
            <a:rect l="l" t="t" r="r" b="b"/>
            <a:pathLst>
              <a:path w="15273655" h="10287000">
                <a:moveTo>
                  <a:pt x="0" y="10286999"/>
                </a:moveTo>
                <a:lnTo>
                  <a:pt x="15273307" y="10286999"/>
                </a:lnTo>
                <a:lnTo>
                  <a:pt x="15273307" y="0"/>
                </a:lnTo>
                <a:lnTo>
                  <a:pt x="0" y="0"/>
                </a:lnTo>
                <a:lnTo>
                  <a:pt x="0" y="10286999"/>
                </a:lnTo>
                <a:close/>
              </a:path>
            </a:pathLst>
          </a:custGeom>
          <a:solidFill>
            <a:srgbClr val="0C234B"/>
          </a:solidFill>
        </p:spPr>
        <p:txBody>
          <a:bodyPr wrap="square" lIns="0" tIns="0" rIns="0" bIns="0" rtlCol="0"/>
          <a:lstStyle/>
          <a:p>
            <a:endParaRPr/>
          </a:p>
        </p:txBody>
      </p:sp>
      <p:sp>
        <p:nvSpPr>
          <p:cNvPr id="7" name="object 6">
            <a:extLst>
              <a:ext uri="{FF2B5EF4-FFF2-40B4-BE49-F238E27FC236}">
                <a16:creationId xmlns:a16="http://schemas.microsoft.com/office/drawing/2014/main" id="{12EE1B61-6465-FA43-B80B-E59A6580F405}"/>
              </a:ext>
            </a:extLst>
          </p:cNvPr>
          <p:cNvSpPr/>
          <p:nvPr userDrawn="1"/>
        </p:nvSpPr>
        <p:spPr>
          <a:xfrm rot="16200000">
            <a:off x="11113" y="-32106"/>
            <a:ext cx="3014980" cy="3037205"/>
          </a:xfrm>
          <a:custGeom>
            <a:avLst/>
            <a:gdLst/>
            <a:ahLst/>
            <a:cxnLst/>
            <a:rect l="l" t="t" r="r" b="b"/>
            <a:pathLst>
              <a:path w="3014980" h="3037205">
                <a:moveTo>
                  <a:pt x="3014693" y="3037034"/>
                </a:moveTo>
                <a:lnTo>
                  <a:pt x="2975246" y="3036722"/>
                </a:lnTo>
                <a:lnTo>
                  <a:pt x="2927023" y="3035575"/>
                </a:lnTo>
                <a:lnTo>
                  <a:pt x="2878985" y="3033672"/>
                </a:lnTo>
                <a:lnTo>
                  <a:pt x="2831136" y="3031018"/>
                </a:lnTo>
                <a:lnTo>
                  <a:pt x="2783484" y="3027618"/>
                </a:lnTo>
                <a:lnTo>
                  <a:pt x="2736034" y="3023479"/>
                </a:lnTo>
                <a:lnTo>
                  <a:pt x="2688792" y="3018606"/>
                </a:lnTo>
                <a:lnTo>
                  <a:pt x="2641763" y="3013004"/>
                </a:lnTo>
                <a:lnTo>
                  <a:pt x="2594953" y="3006680"/>
                </a:lnTo>
                <a:lnTo>
                  <a:pt x="2548369" y="2999639"/>
                </a:lnTo>
                <a:lnTo>
                  <a:pt x="2502015" y="2991887"/>
                </a:lnTo>
                <a:lnTo>
                  <a:pt x="2455898" y="2983430"/>
                </a:lnTo>
                <a:lnTo>
                  <a:pt x="2410024" y="2974274"/>
                </a:lnTo>
                <a:lnTo>
                  <a:pt x="2364397" y="2964424"/>
                </a:lnTo>
                <a:lnTo>
                  <a:pt x="2319025" y="2953886"/>
                </a:lnTo>
                <a:lnTo>
                  <a:pt x="2273912" y="2942666"/>
                </a:lnTo>
                <a:lnTo>
                  <a:pt x="2229065" y="2930770"/>
                </a:lnTo>
                <a:lnTo>
                  <a:pt x="2184489" y="2918203"/>
                </a:lnTo>
                <a:lnTo>
                  <a:pt x="2140190" y="2904971"/>
                </a:lnTo>
                <a:lnTo>
                  <a:pt x="2096175" y="2891079"/>
                </a:lnTo>
                <a:lnTo>
                  <a:pt x="2052447" y="2876535"/>
                </a:lnTo>
                <a:lnTo>
                  <a:pt x="2009015" y="2861343"/>
                </a:lnTo>
                <a:lnTo>
                  <a:pt x="1965882" y="2845509"/>
                </a:lnTo>
                <a:lnTo>
                  <a:pt x="1923056" y="2829039"/>
                </a:lnTo>
                <a:lnTo>
                  <a:pt x="1880541" y="2811938"/>
                </a:lnTo>
                <a:lnTo>
                  <a:pt x="1838344" y="2794213"/>
                </a:lnTo>
                <a:lnTo>
                  <a:pt x="1796470" y="2775869"/>
                </a:lnTo>
                <a:lnTo>
                  <a:pt x="1754925" y="2756913"/>
                </a:lnTo>
                <a:lnTo>
                  <a:pt x="1713716" y="2737348"/>
                </a:lnTo>
                <a:lnTo>
                  <a:pt x="1672847" y="2717182"/>
                </a:lnTo>
                <a:lnTo>
                  <a:pt x="1632324" y="2696421"/>
                </a:lnTo>
                <a:lnTo>
                  <a:pt x="1592154" y="2675069"/>
                </a:lnTo>
                <a:lnTo>
                  <a:pt x="1552341" y="2653133"/>
                </a:lnTo>
                <a:lnTo>
                  <a:pt x="1512893" y="2630619"/>
                </a:lnTo>
                <a:lnTo>
                  <a:pt x="1473814" y="2607531"/>
                </a:lnTo>
                <a:lnTo>
                  <a:pt x="1435111" y="2583877"/>
                </a:lnTo>
                <a:lnTo>
                  <a:pt x="1396788" y="2559661"/>
                </a:lnTo>
                <a:lnTo>
                  <a:pt x="1358853" y="2534890"/>
                </a:lnTo>
                <a:lnTo>
                  <a:pt x="1321310" y="2509569"/>
                </a:lnTo>
                <a:lnTo>
                  <a:pt x="1284166" y="2483705"/>
                </a:lnTo>
                <a:lnTo>
                  <a:pt x="1247426" y="2457301"/>
                </a:lnTo>
                <a:lnTo>
                  <a:pt x="1211097" y="2430366"/>
                </a:lnTo>
                <a:lnTo>
                  <a:pt x="1175183" y="2402904"/>
                </a:lnTo>
                <a:lnTo>
                  <a:pt x="1139691" y="2374920"/>
                </a:lnTo>
                <a:lnTo>
                  <a:pt x="1104626" y="2346422"/>
                </a:lnTo>
                <a:lnTo>
                  <a:pt x="1069994" y="2317414"/>
                </a:lnTo>
                <a:lnTo>
                  <a:pt x="1035801" y="2287902"/>
                </a:lnTo>
                <a:lnTo>
                  <a:pt x="1002053" y="2257892"/>
                </a:lnTo>
                <a:lnTo>
                  <a:pt x="968756" y="2227391"/>
                </a:lnTo>
                <a:lnTo>
                  <a:pt x="935915" y="2196402"/>
                </a:lnTo>
                <a:lnTo>
                  <a:pt x="903536" y="2164933"/>
                </a:lnTo>
                <a:lnTo>
                  <a:pt x="871625" y="2132989"/>
                </a:lnTo>
                <a:lnTo>
                  <a:pt x="840187" y="2100576"/>
                </a:lnTo>
                <a:lnTo>
                  <a:pt x="809229" y="2067700"/>
                </a:lnTo>
                <a:lnTo>
                  <a:pt x="778757" y="2034366"/>
                </a:lnTo>
                <a:lnTo>
                  <a:pt x="748775" y="2000580"/>
                </a:lnTo>
                <a:lnTo>
                  <a:pt x="719290" y="1966348"/>
                </a:lnTo>
                <a:lnTo>
                  <a:pt x="690307" y="1931675"/>
                </a:lnTo>
                <a:lnTo>
                  <a:pt x="661833" y="1896568"/>
                </a:lnTo>
                <a:lnTo>
                  <a:pt x="633873" y="1861032"/>
                </a:lnTo>
                <a:lnTo>
                  <a:pt x="606433" y="1825073"/>
                </a:lnTo>
                <a:lnTo>
                  <a:pt x="579519" y="1788696"/>
                </a:lnTo>
                <a:lnTo>
                  <a:pt x="553136" y="1751908"/>
                </a:lnTo>
                <a:lnTo>
                  <a:pt x="527291" y="1714714"/>
                </a:lnTo>
                <a:lnTo>
                  <a:pt x="501988" y="1677120"/>
                </a:lnTo>
                <a:lnTo>
                  <a:pt x="477234" y="1639132"/>
                </a:lnTo>
                <a:lnTo>
                  <a:pt x="453035" y="1600755"/>
                </a:lnTo>
                <a:lnTo>
                  <a:pt x="429396" y="1561995"/>
                </a:lnTo>
                <a:lnTo>
                  <a:pt x="406324" y="1522859"/>
                </a:lnTo>
                <a:lnTo>
                  <a:pt x="383823" y="1483350"/>
                </a:lnTo>
                <a:lnTo>
                  <a:pt x="361900" y="1443477"/>
                </a:lnTo>
                <a:lnTo>
                  <a:pt x="340561" y="1403243"/>
                </a:lnTo>
                <a:lnTo>
                  <a:pt x="319811" y="1362656"/>
                </a:lnTo>
                <a:lnTo>
                  <a:pt x="299656" y="1321720"/>
                </a:lnTo>
                <a:lnTo>
                  <a:pt x="280101" y="1280442"/>
                </a:lnTo>
                <a:lnTo>
                  <a:pt x="261154" y="1238827"/>
                </a:lnTo>
                <a:lnTo>
                  <a:pt x="242819" y="1196881"/>
                </a:lnTo>
                <a:lnTo>
                  <a:pt x="225102" y="1154609"/>
                </a:lnTo>
                <a:lnTo>
                  <a:pt x="208009" y="1112018"/>
                </a:lnTo>
                <a:lnTo>
                  <a:pt x="191545" y="1069114"/>
                </a:lnTo>
                <a:lnTo>
                  <a:pt x="175718" y="1025901"/>
                </a:lnTo>
                <a:lnTo>
                  <a:pt x="160531" y="982386"/>
                </a:lnTo>
                <a:lnTo>
                  <a:pt x="145992" y="938575"/>
                </a:lnTo>
                <a:lnTo>
                  <a:pt x="132106" y="894473"/>
                </a:lnTo>
                <a:lnTo>
                  <a:pt x="118878" y="850086"/>
                </a:lnTo>
                <a:lnTo>
                  <a:pt x="106314" y="805420"/>
                </a:lnTo>
                <a:lnTo>
                  <a:pt x="94421" y="760481"/>
                </a:lnTo>
                <a:lnTo>
                  <a:pt x="83204" y="715273"/>
                </a:lnTo>
                <a:lnTo>
                  <a:pt x="72669" y="669804"/>
                </a:lnTo>
                <a:lnTo>
                  <a:pt x="62821" y="624079"/>
                </a:lnTo>
                <a:lnTo>
                  <a:pt x="53667" y="578103"/>
                </a:lnTo>
                <a:lnTo>
                  <a:pt x="45211" y="531883"/>
                </a:lnTo>
                <a:lnTo>
                  <a:pt x="37461" y="485423"/>
                </a:lnTo>
                <a:lnTo>
                  <a:pt x="30421" y="438731"/>
                </a:lnTo>
                <a:lnTo>
                  <a:pt x="24098" y="391811"/>
                </a:lnTo>
                <a:lnTo>
                  <a:pt x="18497" y="344669"/>
                </a:lnTo>
                <a:lnTo>
                  <a:pt x="13624" y="297312"/>
                </a:lnTo>
                <a:lnTo>
                  <a:pt x="9485" y="249744"/>
                </a:lnTo>
                <a:lnTo>
                  <a:pt x="6086" y="201972"/>
                </a:lnTo>
                <a:lnTo>
                  <a:pt x="3402" y="153237"/>
                </a:lnTo>
                <a:lnTo>
                  <a:pt x="1523" y="105575"/>
                </a:lnTo>
                <a:lnTo>
                  <a:pt x="383" y="57471"/>
                </a:lnTo>
                <a:lnTo>
                  <a:pt x="0" y="8956"/>
                </a:lnTo>
                <a:lnTo>
                  <a:pt x="70" y="0"/>
                </a:lnTo>
                <a:lnTo>
                  <a:pt x="1664966" y="0"/>
                </a:lnTo>
                <a:lnTo>
                  <a:pt x="1664806" y="8956"/>
                </a:lnTo>
                <a:lnTo>
                  <a:pt x="1665670" y="57488"/>
                </a:lnTo>
                <a:lnTo>
                  <a:pt x="1668261" y="105838"/>
                </a:lnTo>
                <a:lnTo>
                  <a:pt x="1672482" y="153237"/>
                </a:lnTo>
                <a:lnTo>
                  <a:pt x="1678374" y="200427"/>
                </a:lnTo>
                <a:lnTo>
                  <a:pt x="1685883" y="247118"/>
                </a:lnTo>
                <a:lnTo>
                  <a:pt x="1694981" y="293278"/>
                </a:lnTo>
                <a:lnTo>
                  <a:pt x="1705637" y="338880"/>
                </a:lnTo>
                <a:lnTo>
                  <a:pt x="1717822" y="383893"/>
                </a:lnTo>
                <a:lnTo>
                  <a:pt x="1731508" y="428288"/>
                </a:lnTo>
                <a:lnTo>
                  <a:pt x="1746664" y="472036"/>
                </a:lnTo>
                <a:lnTo>
                  <a:pt x="1763261" y="515107"/>
                </a:lnTo>
                <a:lnTo>
                  <a:pt x="1781270" y="557471"/>
                </a:lnTo>
                <a:lnTo>
                  <a:pt x="1800661" y="599101"/>
                </a:lnTo>
                <a:lnTo>
                  <a:pt x="1821405" y="639965"/>
                </a:lnTo>
                <a:lnTo>
                  <a:pt x="1843473" y="680035"/>
                </a:lnTo>
                <a:lnTo>
                  <a:pt x="1866835" y="719281"/>
                </a:lnTo>
                <a:lnTo>
                  <a:pt x="1891462" y="757674"/>
                </a:lnTo>
                <a:lnTo>
                  <a:pt x="1917324" y="795185"/>
                </a:lnTo>
                <a:lnTo>
                  <a:pt x="1944392" y="831783"/>
                </a:lnTo>
                <a:lnTo>
                  <a:pt x="1972636" y="867440"/>
                </a:lnTo>
                <a:lnTo>
                  <a:pt x="2002028" y="902127"/>
                </a:lnTo>
                <a:lnTo>
                  <a:pt x="2032537" y="935813"/>
                </a:lnTo>
                <a:lnTo>
                  <a:pt x="2064135" y="968470"/>
                </a:lnTo>
                <a:lnTo>
                  <a:pt x="2096792" y="1000067"/>
                </a:lnTo>
                <a:lnTo>
                  <a:pt x="2130478" y="1030577"/>
                </a:lnTo>
                <a:lnTo>
                  <a:pt x="2165164" y="1059968"/>
                </a:lnTo>
                <a:lnTo>
                  <a:pt x="2200822" y="1088213"/>
                </a:lnTo>
                <a:lnTo>
                  <a:pt x="2237420" y="1115281"/>
                </a:lnTo>
                <a:lnTo>
                  <a:pt x="2274930" y="1141143"/>
                </a:lnTo>
                <a:lnTo>
                  <a:pt x="2313324" y="1165770"/>
                </a:lnTo>
                <a:lnTo>
                  <a:pt x="2352570" y="1189131"/>
                </a:lnTo>
                <a:lnTo>
                  <a:pt x="2392640" y="1211199"/>
                </a:lnTo>
                <a:lnTo>
                  <a:pt x="2433504" y="1231943"/>
                </a:lnTo>
                <a:lnTo>
                  <a:pt x="2475133" y="1251335"/>
                </a:lnTo>
                <a:lnTo>
                  <a:pt x="2517498" y="1269344"/>
                </a:lnTo>
                <a:lnTo>
                  <a:pt x="2560569" y="1285941"/>
                </a:lnTo>
                <a:lnTo>
                  <a:pt x="2604317" y="1301097"/>
                </a:lnTo>
                <a:lnTo>
                  <a:pt x="2648712" y="1314782"/>
                </a:lnTo>
                <a:lnTo>
                  <a:pt x="2693725" y="1326968"/>
                </a:lnTo>
                <a:lnTo>
                  <a:pt x="2739326" y="1337624"/>
                </a:lnTo>
                <a:lnTo>
                  <a:pt x="2785487" y="1346721"/>
                </a:lnTo>
                <a:lnTo>
                  <a:pt x="2832177" y="1354231"/>
                </a:lnTo>
                <a:lnTo>
                  <a:pt x="2879368" y="1360122"/>
                </a:lnTo>
                <a:lnTo>
                  <a:pt x="2927030" y="1364367"/>
                </a:lnTo>
                <a:lnTo>
                  <a:pt x="2975133" y="1366936"/>
                </a:lnTo>
                <a:lnTo>
                  <a:pt x="3014693" y="1367639"/>
                </a:lnTo>
                <a:lnTo>
                  <a:pt x="3014693" y="3037034"/>
                </a:lnTo>
                <a:close/>
              </a:path>
            </a:pathLst>
          </a:custGeom>
          <a:solidFill>
            <a:srgbClr val="AB0520"/>
          </a:solidFill>
        </p:spPr>
        <p:txBody>
          <a:bodyPr wrap="square" lIns="0" tIns="0" rIns="0" bIns="0" rtlCol="0"/>
          <a:lstStyle/>
          <a:p>
            <a:endParaRPr/>
          </a:p>
        </p:txBody>
      </p:sp>
      <p:pic>
        <p:nvPicPr>
          <p:cNvPr id="8" name="Picture 7" descr="Logo&#10;&#10;Description automatically generated">
            <a:extLst>
              <a:ext uri="{FF2B5EF4-FFF2-40B4-BE49-F238E27FC236}">
                <a16:creationId xmlns:a16="http://schemas.microsoft.com/office/drawing/2014/main" id="{00C34A68-DC90-744C-B0FE-E84B6047B4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9645" y="4138342"/>
            <a:ext cx="2044700" cy="1917700"/>
          </a:xfrm>
          <a:prstGeom prst="rect">
            <a:avLst/>
          </a:prstGeom>
        </p:spPr>
      </p:pic>
      <p:sp>
        <p:nvSpPr>
          <p:cNvPr id="9" name="object 6">
            <a:extLst>
              <a:ext uri="{FF2B5EF4-FFF2-40B4-BE49-F238E27FC236}">
                <a16:creationId xmlns:a16="http://schemas.microsoft.com/office/drawing/2014/main" id="{D192628B-3169-7649-9111-EBB485710895}"/>
              </a:ext>
            </a:extLst>
          </p:cNvPr>
          <p:cNvSpPr/>
          <p:nvPr userDrawn="1"/>
        </p:nvSpPr>
        <p:spPr>
          <a:xfrm>
            <a:off x="15272836" y="0"/>
            <a:ext cx="3014980" cy="3037205"/>
          </a:xfrm>
          <a:custGeom>
            <a:avLst/>
            <a:gdLst/>
            <a:ahLst/>
            <a:cxnLst/>
            <a:rect l="l" t="t" r="r" b="b"/>
            <a:pathLst>
              <a:path w="3014980" h="3037205">
                <a:moveTo>
                  <a:pt x="3014693" y="3037034"/>
                </a:moveTo>
                <a:lnTo>
                  <a:pt x="2975246" y="3036722"/>
                </a:lnTo>
                <a:lnTo>
                  <a:pt x="2927023" y="3035575"/>
                </a:lnTo>
                <a:lnTo>
                  <a:pt x="2878985" y="3033672"/>
                </a:lnTo>
                <a:lnTo>
                  <a:pt x="2831136" y="3031018"/>
                </a:lnTo>
                <a:lnTo>
                  <a:pt x="2783484" y="3027618"/>
                </a:lnTo>
                <a:lnTo>
                  <a:pt x="2736034" y="3023479"/>
                </a:lnTo>
                <a:lnTo>
                  <a:pt x="2688792" y="3018606"/>
                </a:lnTo>
                <a:lnTo>
                  <a:pt x="2641763" y="3013004"/>
                </a:lnTo>
                <a:lnTo>
                  <a:pt x="2594953" y="3006680"/>
                </a:lnTo>
                <a:lnTo>
                  <a:pt x="2548369" y="2999639"/>
                </a:lnTo>
                <a:lnTo>
                  <a:pt x="2502015" y="2991887"/>
                </a:lnTo>
                <a:lnTo>
                  <a:pt x="2455898" y="2983430"/>
                </a:lnTo>
                <a:lnTo>
                  <a:pt x="2410024" y="2974274"/>
                </a:lnTo>
                <a:lnTo>
                  <a:pt x="2364397" y="2964424"/>
                </a:lnTo>
                <a:lnTo>
                  <a:pt x="2319025" y="2953886"/>
                </a:lnTo>
                <a:lnTo>
                  <a:pt x="2273912" y="2942666"/>
                </a:lnTo>
                <a:lnTo>
                  <a:pt x="2229065" y="2930770"/>
                </a:lnTo>
                <a:lnTo>
                  <a:pt x="2184489" y="2918203"/>
                </a:lnTo>
                <a:lnTo>
                  <a:pt x="2140190" y="2904971"/>
                </a:lnTo>
                <a:lnTo>
                  <a:pt x="2096175" y="2891079"/>
                </a:lnTo>
                <a:lnTo>
                  <a:pt x="2052447" y="2876535"/>
                </a:lnTo>
                <a:lnTo>
                  <a:pt x="2009015" y="2861343"/>
                </a:lnTo>
                <a:lnTo>
                  <a:pt x="1965882" y="2845509"/>
                </a:lnTo>
                <a:lnTo>
                  <a:pt x="1923056" y="2829039"/>
                </a:lnTo>
                <a:lnTo>
                  <a:pt x="1880541" y="2811938"/>
                </a:lnTo>
                <a:lnTo>
                  <a:pt x="1838344" y="2794213"/>
                </a:lnTo>
                <a:lnTo>
                  <a:pt x="1796470" y="2775869"/>
                </a:lnTo>
                <a:lnTo>
                  <a:pt x="1754925" y="2756913"/>
                </a:lnTo>
                <a:lnTo>
                  <a:pt x="1713716" y="2737348"/>
                </a:lnTo>
                <a:lnTo>
                  <a:pt x="1672847" y="2717182"/>
                </a:lnTo>
                <a:lnTo>
                  <a:pt x="1632324" y="2696421"/>
                </a:lnTo>
                <a:lnTo>
                  <a:pt x="1592154" y="2675069"/>
                </a:lnTo>
                <a:lnTo>
                  <a:pt x="1552341" y="2653133"/>
                </a:lnTo>
                <a:lnTo>
                  <a:pt x="1512893" y="2630619"/>
                </a:lnTo>
                <a:lnTo>
                  <a:pt x="1473814" y="2607531"/>
                </a:lnTo>
                <a:lnTo>
                  <a:pt x="1435111" y="2583877"/>
                </a:lnTo>
                <a:lnTo>
                  <a:pt x="1396788" y="2559661"/>
                </a:lnTo>
                <a:lnTo>
                  <a:pt x="1358853" y="2534890"/>
                </a:lnTo>
                <a:lnTo>
                  <a:pt x="1321310" y="2509569"/>
                </a:lnTo>
                <a:lnTo>
                  <a:pt x="1284166" y="2483705"/>
                </a:lnTo>
                <a:lnTo>
                  <a:pt x="1247426" y="2457301"/>
                </a:lnTo>
                <a:lnTo>
                  <a:pt x="1211097" y="2430366"/>
                </a:lnTo>
                <a:lnTo>
                  <a:pt x="1175183" y="2402904"/>
                </a:lnTo>
                <a:lnTo>
                  <a:pt x="1139691" y="2374920"/>
                </a:lnTo>
                <a:lnTo>
                  <a:pt x="1104626" y="2346422"/>
                </a:lnTo>
                <a:lnTo>
                  <a:pt x="1069994" y="2317414"/>
                </a:lnTo>
                <a:lnTo>
                  <a:pt x="1035801" y="2287902"/>
                </a:lnTo>
                <a:lnTo>
                  <a:pt x="1002053" y="2257892"/>
                </a:lnTo>
                <a:lnTo>
                  <a:pt x="968756" y="2227391"/>
                </a:lnTo>
                <a:lnTo>
                  <a:pt x="935915" y="2196402"/>
                </a:lnTo>
                <a:lnTo>
                  <a:pt x="903536" y="2164933"/>
                </a:lnTo>
                <a:lnTo>
                  <a:pt x="871625" y="2132989"/>
                </a:lnTo>
                <a:lnTo>
                  <a:pt x="840187" y="2100576"/>
                </a:lnTo>
                <a:lnTo>
                  <a:pt x="809229" y="2067700"/>
                </a:lnTo>
                <a:lnTo>
                  <a:pt x="778757" y="2034366"/>
                </a:lnTo>
                <a:lnTo>
                  <a:pt x="748775" y="2000580"/>
                </a:lnTo>
                <a:lnTo>
                  <a:pt x="719290" y="1966348"/>
                </a:lnTo>
                <a:lnTo>
                  <a:pt x="690307" y="1931675"/>
                </a:lnTo>
                <a:lnTo>
                  <a:pt x="661833" y="1896568"/>
                </a:lnTo>
                <a:lnTo>
                  <a:pt x="633873" y="1861032"/>
                </a:lnTo>
                <a:lnTo>
                  <a:pt x="606433" y="1825073"/>
                </a:lnTo>
                <a:lnTo>
                  <a:pt x="579519" y="1788696"/>
                </a:lnTo>
                <a:lnTo>
                  <a:pt x="553136" y="1751908"/>
                </a:lnTo>
                <a:lnTo>
                  <a:pt x="527291" y="1714714"/>
                </a:lnTo>
                <a:lnTo>
                  <a:pt x="501988" y="1677120"/>
                </a:lnTo>
                <a:lnTo>
                  <a:pt x="477234" y="1639132"/>
                </a:lnTo>
                <a:lnTo>
                  <a:pt x="453035" y="1600755"/>
                </a:lnTo>
                <a:lnTo>
                  <a:pt x="429396" y="1561995"/>
                </a:lnTo>
                <a:lnTo>
                  <a:pt x="406324" y="1522859"/>
                </a:lnTo>
                <a:lnTo>
                  <a:pt x="383823" y="1483350"/>
                </a:lnTo>
                <a:lnTo>
                  <a:pt x="361900" y="1443477"/>
                </a:lnTo>
                <a:lnTo>
                  <a:pt x="340561" y="1403243"/>
                </a:lnTo>
                <a:lnTo>
                  <a:pt x="319811" y="1362656"/>
                </a:lnTo>
                <a:lnTo>
                  <a:pt x="299656" y="1321720"/>
                </a:lnTo>
                <a:lnTo>
                  <a:pt x="280101" y="1280442"/>
                </a:lnTo>
                <a:lnTo>
                  <a:pt x="261154" y="1238827"/>
                </a:lnTo>
                <a:lnTo>
                  <a:pt x="242819" y="1196881"/>
                </a:lnTo>
                <a:lnTo>
                  <a:pt x="225102" y="1154609"/>
                </a:lnTo>
                <a:lnTo>
                  <a:pt x="208009" y="1112018"/>
                </a:lnTo>
                <a:lnTo>
                  <a:pt x="191545" y="1069114"/>
                </a:lnTo>
                <a:lnTo>
                  <a:pt x="175718" y="1025901"/>
                </a:lnTo>
                <a:lnTo>
                  <a:pt x="160531" y="982386"/>
                </a:lnTo>
                <a:lnTo>
                  <a:pt x="145992" y="938575"/>
                </a:lnTo>
                <a:lnTo>
                  <a:pt x="132106" y="894473"/>
                </a:lnTo>
                <a:lnTo>
                  <a:pt x="118878" y="850086"/>
                </a:lnTo>
                <a:lnTo>
                  <a:pt x="106314" y="805420"/>
                </a:lnTo>
                <a:lnTo>
                  <a:pt x="94421" y="760481"/>
                </a:lnTo>
                <a:lnTo>
                  <a:pt x="83204" y="715273"/>
                </a:lnTo>
                <a:lnTo>
                  <a:pt x="72669" y="669804"/>
                </a:lnTo>
                <a:lnTo>
                  <a:pt x="62821" y="624079"/>
                </a:lnTo>
                <a:lnTo>
                  <a:pt x="53667" y="578103"/>
                </a:lnTo>
                <a:lnTo>
                  <a:pt x="45211" y="531883"/>
                </a:lnTo>
                <a:lnTo>
                  <a:pt x="37461" y="485423"/>
                </a:lnTo>
                <a:lnTo>
                  <a:pt x="30421" y="438731"/>
                </a:lnTo>
                <a:lnTo>
                  <a:pt x="24098" y="391811"/>
                </a:lnTo>
                <a:lnTo>
                  <a:pt x="18497" y="344669"/>
                </a:lnTo>
                <a:lnTo>
                  <a:pt x="13624" y="297312"/>
                </a:lnTo>
                <a:lnTo>
                  <a:pt x="9485" y="249744"/>
                </a:lnTo>
                <a:lnTo>
                  <a:pt x="6086" y="201972"/>
                </a:lnTo>
                <a:lnTo>
                  <a:pt x="3402" y="153237"/>
                </a:lnTo>
                <a:lnTo>
                  <a:pt x="1523" y="105575"/>
                </a:lnTo>
                <a:lnTo>
                  <a:pt x="383" y="57471"/>
                </a:lnTo>
                <a:lnTo>
                  <a:pt x="0" y="8956"/>
                </a:lnTo>
                <a:lnTo>
                  <a:pt x="70" y="0"/>
                </a:lnTo>
                <a:lnTo>
                  <a:pt x="1664966" y="0"/>
                </a:lnTo>
                <a:lnTo>
                  <a:pt x="1664806" y="8956"/>
                </a:lnTo>
                <a:lnTo>
                  <a:pt x="1665670" y="57488"/>
                </a:lnTo>
                <a:lnTo>
                  <a:pt x="1668261" y="105838"/>
                </a:lnTo>
                <a:lnTo>
                  <a:pt x="1672482" y="153237"/>
                </a:lnTo>
                <a:lnTo>
                  <a:pt x="1678374" y="200427"/>
                </a:lnTo>
                <a:lnTo>
                  <a:pt x="1685883" y="247118"/>
                </a:lnTo>
                <a:lnTo>
                  <a:pt x="1694981" y="293278"/>
                </a:lnTo>
                <a:lnTo>
                  <a:pt x="1705637" y="338880"/>
                </a:lnTo>
                <a:lnTo>
                  <a:pt x="1717822" y="383893"/>
                </a:lnTo>
                <a:lnTo>
                  <a:pt x="1731508" y="428288"/>
                </a:lnTo>
                <a:lnTo>
                  <a:pt x="1746664" y="472036"/>
                </a:lnTo>
                <a:lnTo>
                  <a:pt x="1763261" y="515107"/>
                </a:lnTo>
                <a:lnTo>
                  <a:pt x="1781270" y="557471"/>
                </a:lnTo>
                <a:lnTo>
                  <a:pt x="1800661" y="599101"/>
                </a:lnTo>
                <a:lnTo>
                  <a:pt x="1821405" y="639965"/>
                </a:lnTo>
                <a:lnTo>
                  <a:pt x="1843473" y="680035"/>
                </a:lnTo>
                <a:lnTo>
                  <a:pt x="1866835" y="719281"/>
                </a:lnTo>
                <a:lnTo>
                  <a:pt x="1891462" y="757674"/>
                </a:lnTo>
                <a:lnTo>
                  <a:pt x="1917324" y="795185"/>
                </a:lnTo>
                <a:lnTo>
                  <a:pt x="1944392" y="831783"/>
                </a:lnTo>
                <a:lnTo>
                  <a:pt x="1972636" y="867440"/>
                </a:lnTo>
                <a:lnTo>
                  <a:pt x="2002028" y="902127"/>
                </a:lnTo>
                <a:lnTo>
                  <a:pt x="2032537" y="935813"/>
                </a:lnTo>
                <a:lnTo>
                  <a:pt x="2064135" y="968470"/>
                </a:lnTo>
                <a:lnTo>
                  <a:pt x="2096792" y="1000067"/>
                </a:lnTo>
                <a:lnTo>
                  <a:pt x="2130478" y="1030577"/>
                </a:lnTo>
                <a:lnTo>
                  <a:pt x="2165164" y="1059968"/>
                </a:lnTo>
                <a:lnTo>
                  <a:pt x="2200822" y="1088213"/>
                </a:lnTo>
                <a:lnTo>
                  <a:pt x="2237420" y="1115281"/>
                </a:lnTo>
                <a:lnTo>
                  <a:pt x="2274930" y="1141143"/>
                </a:lnTo>
                <a:lnTo>
                  <a:pt x="2313324" y="1165770"/>
                </a:lnTo>
                <a:lnTo>
                  <a:pt x="2352570" y="1189131"/>
                </a:lnTo>
                <a:lnTo>
                  <a:pt x="2392640" y="1211199"/>
                </a:lnTo>
                <a:lnTo>
                  <a:pt x="2433504" y="1231943"/>
                </a:lnTo>
                <a:lnTo>
                  <a:pt x="2475133" y="1251335"/>
                </a:lnTo>
                <a:lnTo>
                  <a:pt x="2517498" y="1269344"/>
                </a:lnTo>
                <a:lnTo>
                  <a:pt x="2560569" y="1285941"/>
                </a:lnTo>
                <a:lnTo>
                  <a:pt x="2604317" y="1301097"/>
                </a:lnTo>
                <a:lnTo>
                  <a:pt x="2648712" y="1314782"/>
                </a:lnTo>
                <a:lnTo>
                  <a:pt x="2693725" y="1326968"/>
                </a:lnTo>
                <a:lnTo>
                  <a:pt x="2739326" y="1337624"/>
                </a:lnTo>
                <a:lnTo>
                  <a:pt x="2785487" y="1346721"/>
                </a:lnTo>
                <a:lnTo>
                  <a:pt x="2832177" y="1354231"/>
                </a:lnTo>
                <a:lnTo>
                  <a:pt x="2879368" y="1360122"/>
                </a:lnTo>
                <a:lnTo>
                  <a:pt x="2927030" y="1364367"/>
                </a:lnTo>
                <a:lnTo>
                  <a:pt x="2975133" y="1366936"/>
                </a:lnTo>
                <a:lnTo>
                  <a:pt x="3014693" y="1367639"/>
                </a:lnTo>
                <a:lnTo>
                  <a:pt x="3014693" y="3037034"/>
                </a:lnTo>
                <a:close/>
              </a:path>
            </a:pathLst>
          </a:custGeom>
          <a:solidFill>
            <a:srgbClr val="AB0520"/>
          </a:solidFill>
        </p:spPr>
        <p:txBody>
          <a:bodyPr wrap="square" lIns="0" tIns="0" rIns="0" bIns="0" rtlCol="0"/>
          <a:lstStyle/>
          <a:p>
            <a:endParaRPr>
              <a:solidFill>
                <a:srgbClr val="AB0520"/>
              </a:solidFill>
            </a:endParaRPr>
          </a:p>
        </p:txBody>
      </p:sp>
      <p:sp>
        <p:nvSpPr>
          <p:cNvPr id="10" name="object 7">
            <a:extLst>
              <a:ext uri="{FF2B5EF4-FFF2-40B4-BE49-F238E27FC236}">
                <a16:creationId xmlns:a16="http://schemas.microsoft.com/office/drawing/2014/main" id="{299EE2A8-8AC1-754D-A093-D5D9A248520F}"/>
              </a:ext>
            </a:extLst>
          </p:cNvPr>
          <p:cNvSpPr/>
          <p:nvPr userDrawn="1"/>
        </p:nvSpPr>
        <p:spPr>
          <a:xfrm>
            <a:off x="12910636" y="9115401"/>
            <a:ext cx="4724400" cy="1172210"/>
          </a:xfrm>
          <a:custGeom>
            <a:avLst/>
            <a:gdLst/>
            <a:ahLst/>
            <a:cxnLst/>
            <a:rect l="l" t="t" r="r" b="b"/>
            <a:pathLst>
              <a:path w="4724400" h="1172209">
                <a:moveTo>
                  <a:pt x="0" y="0"/>
                </a:moveTo>
                <a:lnTo>
                  <a:pt x="4724399" y="0"/>
                </a:lnTo>
                <a:lnTo>
                  <a:pt x="4724399" y="1171597"/>
                </a:lnTo>
                <a:lnTo>
                  <a:pt x="0" y="1171597"/>
                </a:lnTo>
                <a:lnTo>
                  <a:pt x="0" y="0"/>
                </a:lnTo>
                <a:close/>
              </a:path>
            </a:pathLst>
          </a:custGeom>
          <a:solidFill>
            <a:srgbClr val="AB0520"/>
          </a:solidFill>
        </p:spPr>
        <p:txBody>
          <a:bodyPr wrap="square" lIns="0" tIns="0" rIns="0" bIns="0" rtlCol="0"/>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6217920" y="9566910"/>
            <a:ext cx="5852160" cy="51435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sldNum" sz="quarter" idx="7"/>
          </p:nvPr>
        </p:nvSpPr>
        <p:spPr>
          <a:xfrm>
            <a:off x="13167361" y="9566910"/>
            <a:ext cx="4206240" cy="51435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object 2">
            <a:extLst>
              <a:ext uri="{FF2B5EF4-FFF2-40B4-BE49-F238E27FC236}">
                <a16:creationId xmlns:a16="http://schemas.microsoft.com/office/drawing/2014/main" id="{BC964FAE-167D-D14E-9B31-CFB386F6FA0B}"/>
              </a:ext>
            </a:extLst>
          </p:cNvPr>
          <p:cNvSpPr/>
          <p:nvPr userDrawn="1"/>
        </p:nvSpPr>
        <p:spPr>
          <a:xfrm>
            <a:off x="1545466" y="0"/>
            <a:ext cx="16727294" cy="10287000"/>
          </a:xfrm>
          <a:custGeom>
            <a:avLst/>
            <a:gdLst/>
            <a:ahLst/>
            <a:cxnLst/>
            <a:rect l="l" t="t" r="r" b="b"/>
            <a:pathLst>
              <a:path w="15273655" h="10287000">
                <a:moveTo>
                  <a:pt x="0" y="10286999"/>
                </a:moveTo>
                <a:lnTo>
                  <a:pt x="15273307" y="10286999"/>
                </a:lnTo>
                <a:lnTo>
                  <a:pt x="15273307" y="0"/>
                </a:lnTo>
                <a:lnTo>
                  <a:pt x="0" y="0"/>
                </a:lnTo>
                <a:lnTo>
                  <a:pt x="0" y="10286999"/>
                </a:lnTo>
                <a:close/>
              </a:path>
            </a:pathLst>
          </a:custGeom>
          <a:solidFill>
            <a:srgbClr val="0C234B"/>
          </a:solidFill>
        </p:spPr>
        <p:txBody>
          <a:bodyPr wrap="square" lIns="0" tIns="0" rIns="0" bIns="0" rtlCol="0"/>
          <a:lstStyle/>
          <a:p>
            <a:endParaRPr/>
          </a:p>
        </p:txBody>
      </p:sp>
      <p:sp>
        <p:nvSpPr>
          <p:cNvPr id="7" name="object 6">
            <a:extLst>
              <a:ext uri="{FF2B5EF4-FFF2-40B4-BE49-F238E27FC236}">
                <a16:creationId xmlns:a16="http://schemas.microsoft.com/office/drawing/2014/main" id="{12EE1B61-6465-FA43-B80B-E59A6580F405}"/>
              </a:ext>
            </a:extLst>
          </p:cNvPr>
          <p:cNvSpPr/>
          <p:nvPr userDrawn="1"/>
        </p:nvSpPr>
        <p:spPr>
          <a:xfrm rot="16200000">
            <a:off x="11113" y="-32106"/>
            <a:ext cx="3014980" cy="3037205"/>
          </a:xfrm>
          <a:custGeom>
            <a:avLst/>
            <a:gdLst/>
            <a:ahLst/>
            <a:cxnLst/>
            <a:rect l="l" t="t" r="r" b="b"/>
            <a:pathLst>
              <a:path w="3014980" h="3037205">
                <a:moveTo>
                  <a:pt x="3014693" y="3037034"/>
                </a:moveTo>
                <a:lnTo>
                  <a:pt x="2975246" y="3036722"/>
                </a:lnTo>
                <a:lnTo>
                  <a:pt x="2927023" y="3035575"/>
                </a:lnTo>
                <a:lnTo>
                  <a:pt x="2878985" y="3033672"/>
                </a:lnTo>
                <a:lnTo>
                  <a:pt x="2831136" y="3031018"/>
                </a:lnTo>
                <a:lnTo>
                  <a:pt x="2783484" y="3027618"/>
                </a:lnTo>
                <a:lnTo>
                  <a:pt x="2736034" y="3023479"/>
                </a:lnTo>
                <a:lnTo>
                  <a:pt x="2688792" y="3018606"/>
                </a:lnTo>
                <a:lnTo>
                  <a:pt x="2641763" y="3013004"/>
                </a:lnTo>
                <a:lnTo>
                  <a:pt x="2594953" y="3006680"/>
                </a:lnTo>
                <a:lnTo>
                  <a:pt x="2548369" y="2999639"/>
                </a:lnTo>
                <a:lnTo>
                  <a:pt x="2502015" y="2991887"/>
                </a:lnTo>
                <a:lnTo>
                  <a:pt x="2455898" y="2983430"/>
                </a:lnTo>
                <a:lnTo>
                  <a:pt x="2410024" y="2974274"/>
                </a:lnTo>
                <a:lnTo>
                  <a:pt x="2364397" y="2964424"/>
                </a:lnTo>
                <a:lnTo>
                  <a:pt x="2319025" y="2953886"/>
                </a:lnTo>
                <a:lnTo>
                  <a:pt x="2273912" y="2942666"/>
                </a:lnTo>
                <a:lnTo>
                  <a:pt x="2229065" y="2930770"/>
                </a:lnTo>
                <a:lnTo>
                  <a:pt x="2184489" y="2918203"/>
                </a:lnTo>
                <a:lnTo>
                  <a:pt x="2140190" y="2904971"/>
                </a:lnTo>
                <a:lnTo>
                  <a:pt x="2096175" y="2891079"/>
                </a:lnTo>
                <a:lnTo>
                  <a:pt x="2052447" y="2876535"/>
                </a:lnTo>
                <a:lnTo>
                  <a:pt x="2009015" y="2861343"/>
                </a:lnTo>
                <a:lnTo>
                  <a:pt x="1965882" y="2845509"/>
                </a:lnTo>
                <a:lnTo>
                  <a:pt x="1923056" y="2829039"/>
                </a:lnTo>
                <a:lnTo>
                  <a:pt x="1880541" y="2811938"/>
                </a:lnTo>
                <a:lnTo>
                  <a:pt x="1838344" y="2794213"/>
                </a:lnTo>
                <a:lnTo>
                  <a:pt x="1796470" y="2775869"/>
                </a:lnTo>
                <a:lnTo>
                  <a:pt x="1754925" y="2756913"/>
                </a:lnTo>
                <a:lnTo>
                  <a:pt x="1713716" y="2737348"/>
                </a:lnTo>
                <a:lnTo>
                  <a:pt x="1672847" y="2717182"/>
                </a:lnTo>
                <a:lnTo>
                  <a:pt x="1632324" y="2696421"/>
                </a:lnTo>
                <a:lnTo>
                  <a:pt x="1592154" y="2675069"/>
                </a:lnTo>
                <a:lnTo>
                  <a:pt x="1552341" y="2653133"/>
                </a:lnTo>
                <a:lnTo>
                  <a:pt x="1512893" y="2630619"/>
                </a:lnTo>
                <a:lnTo>
                  <a:pt x="1473814" y="2607531"/>
                </a:lnTo>
                <a:lnTo>
                  <a:pt x="1435111" y="2583877"/>
                </a:lnTo>
                <a:lnTo>
                  <a:pt x="1396788" y="2559661"/>
                </a:lnTo>
                <a:lnTo>
                  <a:pt x="1358853" y="2534890"/>
                </a:lnTo>
                <a:lnTo>
                  <a:pt x="1321310" y="2509569"/>
                </a:lnTo>
                <a:lnTo>
                  <a:pt x="1284166" y="2483705"/>
                </a:lnTo>
                <a:lnTo>
                  <a:pt x="1247426" y="2457301"/>
                </a:lnTo>
                <a:lnTo>
                  <a:pt x="1211097" y="2430366"/>
                </a:lnTo>
                <a:lnTo>
                  <a:pt x="1175183" y="2402904"/>
                </a:lnTo>
                <a:lnTo>
                  <a:pt x="1139691" y="2374920"/>
                </a:lnTo>
                <a:lnTo>
                  <a:pt x="1104626" y="2346422"/>
                </a:lnTo>
                <a:lnTo>
                  <a:pt x="1069994" y="2317414"/>
                </a:lnTo>
                <a:lnTo>
                  <a:pt x="1035801" y="2287902"/>
                </a:lnTo>
                <a:lnTo>
                  <a:pt x="1002053" y="2257892"/>
                </a:lnTo>
                <a:lnTo>
                  <a:pt x="968756" y="2227391"/>
                </a:lnTo>
                <a:lnTo>
                  <a:pt x="935915" y="2196402"/>
                </a:lnTo>
                <a:lnTo>
                  <a:pt x="903536" y="2164933"/>
                </a:lnTo>
                <a:lnTo>
                  <a:pt x="871625" y="2132989"/>
                </a:lnTo>
                <a:lnTo>
                  <a:pt x="840187" y="2100576"/>
                </a:lnTo>
                <a:lnTo>
                  <a:pt x="809229" y="2067700"/>
                </a:lnTo>
                <a:lnTo>
                  <a:pt x="778757" y="2034366"/>
                </a:lnTo>
                <a:lnTo>
                  <a:pt x="748775" y="2000580"/>
                </a:lnTo>
                <a:lnTo>
                  <a:pt x="719290" y="1966348"/>
                </a:lnTo>
                <a:lnTo>
                  <a:pt x="690307" y="1931675"/>
                </a:lnTo>
                <a:lnTo>
                  <a:pt x="661833" y="1896568"/>
                </a:lnTo>
                <a:lnTo>
                  <a:pt x="633873" y="1861032"/>
                </a:lnTo>
                <a:lnTo>
                  <a:pt x="606433" y="1825073"/>
                </a:lnTo>
                <a:lnTo>
                  <a:pt x="579519" y="1788696"/>
                </a:lnTo>
                <a:lnTo>
                  <a:pt x="553136" y="1751908"/>
                </a:lnTo>
                <a:lnTo>
                  <a:pt x="527291" y="1714714"/>
                </a:lnTo>
                <a:lnTo>
                  <a:pt x="501988" y="1677120"/>
                </a:lnTo>
                <a:lnTo>
                  <a:pt x="477234" y="1639132"/>
                </a:lnTo>
                <a:lnTo>
                  <a:pt x="453035" y="1600755"/>
                </a:lnTo>
                <a:lnTo>
                  <a:pt x="429396" y="1561995"/>
                </a:lnTo>
                <a:lnTo>
                  <a:pt x="406324" y="1522859"/>
                </a:lnTo>
                <a:lnTo>
                  <a:pt x="383823" y="1483350"/>
                </a:lnTo>
                <a:lnTo>
                  <a:pt x="361900" y="1443477"/>
                </a:lnTo>
                <a:lnTo>
                  <a:pt x="340561" y="1403243"/>
                </a:lnTo>
                <a:lnTo>
                  <a:pt x="319811" y="1362656"/>
                </a:lnTo>
                <a:lnTo>
                  <a:pt x="299656" y="1321720"/>
                </a:lnTo>
                <a:lnTo>
                  <a:pt x="280101" y="1280442"/>
                </a:lnTo>
                <a:lnTo>
                  <a:pt x="261154" y="1238827"/>
                </a:lnTo>
                <a:lnTo>
                  <a:pt x="242819" y="1196881"/>
                </a:lnTo>
                <a:lnTo>
                  <a:pt x="225102" y="1154609"/>
                </a:lnTo>
                <a:lnTo>
                  <a:pt x="208009" y="1112018"/>
                </a:lnTo>
                <a:lnTo>
                  <a:pt x="191545" y="1069114"/>
                </a:lnTo>
                <a:lnTo>
                  <a:pt x="175718" y="1025901"/>
                </a:lnTo>
                <a:lnTo>
                  <a:pt x="160531" y="982386"/>
                </a:lnTo>
                <a:lnTo>
                  <a:pt x="145992" y="938575"/>
                </a:lnTo>
                <a:lnTo>
                  <a:pt x="132106" y="894473"/>
                </a:lnTo>
                <a:lnTo>
                  <a:pt x="118878" y="850086"/>
                </a:lnTo>
                <a:lnTo>
                  <a:pt x="106314" y="805420"/>
                </a:lnTo>
                <a:lnTo>
                  <a:pt x="94421" y="760481"/>
                </a:lnTo>
                <a:lnTo>
                  <a:pt x="83204" y="715273"/>
                </a:lnTo>
                <a:lnTo>
                  <a:pt x="72669" y="669804"/>
                </a:lnTo>
                <a:lnTo>
                  <a:pt x="62821" y="624079"/>
                </a:lnTo>
                <a:lnTo>
                  <a:pt x="53667" y="578103"/>
                </a:lnTo>
                <a:lnTo>
                  <a:pt x="45211" y="531883"/>
                </a:lnTo>
                <a:lnTo>
                  <a:pt x="37461" y="485423"/>
                </a:lnTo>
                <a:lnTo>
                  <a:pt x="30421" y="438731"/>
                </a:lnTo>
                <a:lnTo>
                  <a:pt x="24098" y="391811"/>
                </a:lnTo>
                <a:lnTo>
                  <a:pt x="18497" y="344669"/>
                </a:lnTo>
                <a:lnTo>
                  <a:pt x="13624" y="297312"/>
                </a:lnTo>
                <a:lnTo>
                  <a:pt x="9485" y="249744"/>
                </a:lnTo>
                <a:lnTo>
                  <a:pt x="6086" y="201972"/>
                </a:lnTo>
                <a:lnTo>
                  <a:pt x="3402" y="153237"/>
                </a:lnTo>
                <a:lnTo>
                  <a:pt x="1523" y="105575"/>
                </a:lnTo>
                <a:lnTo>
                  <a:pt x="383" y="57471"/>
                </a:lnTo>
                <a:lnTo>
                  <a:pt x="0" y="8956"/>
                </a:lnTo>
                <a:lnTo>
                  <a:pt x="70" y="0"/>
                </a:lnTo>
                <a:lnTo>
                  <a:pt x="1664966" y="0"/>
                </a:lnTo>
                <a:lnTo>
                  <a:pt x="1664806" y="8956"/>
                </a:lnTo>
                <a:lnTo>
                  <a:pt x="1665670" y="57488"/>
                </a:lnTo>
                <a:lnTo>
                  <a:pt x="1668261" y="105838"/>
                </a:lnTo>
                <a:lnTo>
                  <a:pt x="1672482" y="153237"/>
                </a:lnTo>
                <a:lnTo>
                  <a:pt x="1678374" y="200427"/>
                </a:lnTo>
                <a:lnTo>
                  <a:pt x="1685883" y="247118"/>
                </a:lnTo>
                <a:lnTo>
                  <a:pt x="1694981" y="293278"/>
                </a:lnTo>
                <a:lnTo>
                  <a:pt x="1705637" y="338880"/>
                </a:lnTo>
                <a:lnTo>
                  <a:pt x="1717822" y="383893"/>
                </a:lnTo>
                <a:lnTo>
                  <a:pt x="1731508" y="428288"/>
                </a:lnTo>
                <a:lnTo>
                  <a:pt x="1746664" y="472036"/>
                </a:lnTo>
                <a:lnTo>
                  <a:pt x="1763261" y="515107"/>
                </a:lnTo>
                <a:lnTo>
                  <a:pt x="1781270" y="557471"/>
                </a:lnTo>
                <a:lnTo>
                  <a:pt x="1800661" y="599101"/>
                </a:lnTo>
                <a:lnTo>
                  <a:pt x="1821405" y="639965"/>
                </a:lnTo>
                <a:lnTo>
                  <a:pt x="1843473" y="680035"/>
                </a:lnTo>
                <a:lnTo>
                  <a:pt x="1866835" y="719281"/>
                </a:lnTo>
                <a:lnTo>
                  <a:pt x="1891462" y="757674"/>
                </a:lnTo>
                <a:lnTo>
                  <a:pt x="1917324" y="795185"/>
                </a:lnTo>
                <a:lnTo>
                  <a:pt x="1944392" y="831783"/>
                </a:lnTo>
                <a:lnTo>
                  <a:pt x="1972636" y="867440"/>
                </a:lnTo>
                <a:lnTo>
                  <a:pt x="2002028" y="902127"/>
                </a:lnTo>
                <a:lnTo>
                  <a:pt x="2032537" y="935813"/>
                </a:lnTo>
                <a:lnTo>
                  <a:pt x="2064135" y="968470"/>
                </a:lnTo>
                <a:lnTo>
                  <a:pt x="2096792" y="1000067"/>
                </a:lnTo>
                <a:lnTo>
                  <a:pt x="2130478" y="1030577"/>
                </a:lnTo>
                <a:lnTo>
                  <a:pt x="2165164" y="1059968"/>
                </a:lnTo>
                <a:lnTo>
                  <a:pt x="2200822" y="1088213"/>
                </a:lnTo>
                <a:lnTo>
                  <a:pt x="2237420" y="1115281"/>
                </a:lnTo>
                <a:lnTo>
                  <a:pt x="2274930" y="1141143"/>
                </a:lnTo>
                <a:lnTo>
                  <a:pt x="2313324" y="1165770"/>
                </a:lnTo>
                <a:lnTo>
                  <a:pt x="2352570" y="1189131"/>
                </a:lnTo>
                <a:lnTo>
                  <a:pt x="2392640" y="1211199"/>
                </a:lnTo>
                <a:lnTo>
                  <a:pt x="2433504" y="1231943"/>
                </a:lnTo>
                <a:lnTo>
                  <a:pt x="2475133" y="1251335"/>
                </a:lnTo>
                <a:lnTo>
                  <a:pt x="2517498" y="1269344"/>
                </a:lnTo>
                <a:lnTo>
                  <a:pt x="2560569" y="1285941"/>
                </a:lnTo>
                <a:lnTo>
                  <a:pt x="2604317" y="1301097"/>
                </a:lnTo>
                <a:lnTo>
                  <a:pt x="2648712" y="1314782"/>
                </a:lnTo>
                <a:lnTo>
                  <a:pt x="2693725" y="1326968"/>
                </a:lnTo>
                <a:lnTo>
                  <a:pt x="2739326" y="1337624"/>
                </a:lnTo>
                <a:lnTo>
                  <a:pt x="2785487" y="1346721"/>
                </a:lnTo>
                <a:lnTo>
                  <a:pt x="2832177" y="1354231"/>
                </a:lnTo>
                <a:lnTo>
                  <a:pt x="2879368" y="1360122"/>
                </a:lnTo>
                <a:lnTo>
                  <a:pt x="2927030" y="1364367"/>
                </a:lnTo>
                <a:lnTo>
                  <a:pt x="2975133" y="1366936"/>
                </a:lnTo>
                <a:lnTo>
                  <a:pt x="3014693" y="1367639"/>
                </a:lnTo>
                <a:lnTo>
                  <a:pt x="3014693" y="3037034"/>
                </a:lnTo>
                <a:close/>
              </a:path>
            </a:pathLst>
          </a:custGeom>
          <a:solidFill>
            <a:srgbClr val="AB0520"/>
          </a:solidFill>
        </p:spPr>
        <p:txBody>
          <a:bodyPr wrap="square" lIns="0" tIns="0" rIns="0" bIns="0" rtlCol="0"/>
          <a:lstStyle/>
          <a:p>
            <a:endParaRPr/>
          </a:p>
        </p:txBody>
      </p:sp>
      <p:pic>
        <p:nvPicPr>
          <p:cNvPr id="8" name="Picture 7" descr="Logo&#10;&#10;Description automatically generated">
            <a:extLst>
              <a:ext uri="{FF2B5EF4-FFF2-40B4-BE49-F238E27FC236}">
                <a16:creationId xmlns:a16="http://schemas.microsoft.com/office/drawing/2014/main" id="{00C34A68-DC90-744C-B0FE-E84B6047B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4600" y="1821014"/>
            <a:ext cx="2797934" cy="2624149"/>
          </a:xfrm>
          <a:prstGeom prst="rect">
            <a:avLst/>
          </a:prstGeom>
        </p:spPr>
      </p:pic>
      <p:sp>
        <p:nvSpPr>
          <p:cNvPr id="10" name="object 7">
            <a:extLst>
              <a:ext uri="{FF2B5EF4-FFF2-40B4-BE49-F238E27FC236}">
                <a16:creationId xmlns:a16="http://schemas.microsoft.com/office/drawing/2014/main" id="{299EE2A8-8AC1-754D-A093-D5D9A248520F}"/>
              </a:ext>
            </a:extLst>
          </p:cNvPr>
          <p:cNvSpPr/>
          <p:nvPr userDrawn="1"/>
        </p:nvSpPr>
        <p:spPr>
          <a:xfrm>
            <a:off x="12910636" y="9115401"/>
            <a:ext cx="4724400" cy="1172210"/>
          </a:xfrm>
          <a:custGeom>
            <a:avLst/>
            <a:gdLst/>
            <a:ahLst/>
            <a:cxnLst/>
            <a:rect l="l" t="t" r="r" b="b"/>
            <a:pathLst>
              <a:path w="4724400" h="1172209">
                <a:moveTo>
                  <a:pt x="0" y="0"/>
                </a:moveTo>
                <a:lnTo>
                  <a:pt x="4724399" y="0"/>
                </a:lnTo>
                <a:lnTo>
                  <a:pt x="4724399" y="1171597"/>
                </a:lnTo>
                <a:lnTo>
                  <a:pt x="0" y="1171597"/>
                </a:lnTo>
                <a:lnTo>
                  <a:pt x="0" y="0"/>
                </a:lnTo>
                <a:close/>
              </a:path>
            </a:pathLst>
          </a:custGeom>
          <a:solidFill>
            <a:srgbClr val="AB0520"/>
          </a:solidFill>
        </p:spPr>
        <p:txBody>
          <a:bodyPr wrap="square" lIns="0" tIns="0" rIns="0" bIns="0" rtlCol="0"/>
          <a:lstStyle/>
          <a:p>
            <a:endParaRPr/>
          </a:p>
        </p:txBody>
      </p:sp>
    </p:spTree>
    <p:extLst>
      <p:ext uri="{BB962C8B-B14F-4D97-AF65-F5344CB8AC3E}">
        <p14:creationId xmlns:p14="http://schemas.microsoft.com/office/powerpoint/2010/main" val="3335323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AE9211C9-BF71-1246-9880-0B4FC5B33943}"/>
              </a:ext>
            </a:extLst>
          </p:cNvPr>
          <p:cNvSpPr/>
          <p:nvPr userDrawn="1"/>
        </p:nvSpPr>
        <p:spPr>
          <a:xfrm>
            <a:off x="0" y="38181"/>
            <a:ext cx="18288000" cy="10286919"/>
          </a:xfrm>
          <a:prstGeom prst="rect">
            <a:avLst/>
          </a:prstGeom>
          <a:solidFill>
            <a:srgbClr val="0C2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bject 5">
            <a:extLst>
              <a:ext uri="{FF2B5EF4-FFF2-40B4-BE49-F238E27FC236}">
                <a16:creationId xmlns:a16="http://schemas.microsoft.com/office/drawing/2014/main" id="{3DB7CD73-F9A7-8F45-B08F-375A166FB58F}"/>
              </a:ext>
            </a:extLst>
          </p:cNvPr>
          <p:cNvSpPr/>
          <p:nvPr userDrawn="1"/>
        </p:nvSpPr>
        <p:spPr>
          <a:xfrm>
            <a:off x="0" y="8477250"/>
            <a:ext cx="1847850" cy="1847850"/>
          </a:xfrm>
          <a:custGeom>
            <a:avLst/>
            <a:gdLst/>
            <a:ahLst/>
            <a:cxnLst/>
            <a:rect l="l" t="t" r="r" b="b"/>
            <a:pathLst>
              <a:path w="1847850" h="1847850">
                <a:moveTo>
                  <a:pt x="2663" y="0"/>
                </a:moveTo>
                <a:lnTo>
                  <a:pt x="51119" y="622"/>
                </a:lnTo>
                <a:lnTo>
                  <a:pt x="99257" y="2480"/>
                </a:lnTo>
                <a:lnTo>
                  <a:pt x="147069" y="5558"/>
                </a:lnTo>
                <a:lnTo>
                  <a:pt x="194538" y="9841"/>
                </a:lnTo>
                <a:lnTo>
                  <a:pt x="241649" y="15313"/>
                </a:lnTo>
                <a:lnTo>
                  <a:pt x="288388" y="21960"/>
                </a:lnTo>
                <a:lnTo>
                  <a:pt x="334739" y="29766"/>
                </a:lnTo>
                <a:lnTo>
                  <a:pt x="380688" y="38716"/>
                </a:lnTo>
                <a:lnTo>
                  <a:pt x="426219" y="48795"/>
                </a:lnTo>
                <a:lnTo>
                  <a:pt x="471317" y="59987"/>
                </a:lnTo>
                <a:lnTo>
                  <a:pt x="515968" y="72278"/>
                </a:lnTo>
                <a:lnTo>
                  <a:pt x="560156" y="85652"/>
                </a:lnTo>
                <a:lnTo>
                  <a:pt x="603865" y="100094"/>
                </a:lnTo>
                <a:lnTo>
                  <a:pt x="647082" y="115589"/>
                </a:lnTo>
                <a:lnTo>
                  <a:pt x="689791" y="132121"/>
                </a:lnTo>
                <a:lnTo>
                  <a:pt x="731976" y="149676"/>
                </a:lnTo>
                <a:lnTo>
                  <a:pt x="773624" y="168237"/>
                </a:lnTo>
                <a:lnTo>
                  <a:pt x="814718" y="187791"/>
                </a:lnTo>
                <a:lnTo>
                  <a:pt x="855244" y="208322"/>
                </a:lnTo>
                <a:lnTo>
                  <a:pt x="895187" y="229814"/>
                </a:lnTo>
                <a:lnTo>
                  <a:pt x="934532" y="252252"/>
                </a:lnTo>
                <a:lnTo>
                  <a:pt x="973263" y="275622"/>
                </a:lnTo>
                <a:lnTo>
                  <a:pt x="1011365" y="299907"/>
                </a:lnTo>
                <a:lnTo>
                  <a:pt x="1048825" y="325094"/>
                </a:lnTo>
                <a:lnTo>
                  <a:pt x="1085625" y="351165"/>
                </a:lnTo>
                <a:lnTo>
                  <a:pt x="1121752" y="378107"/>
                </a:lnTo>
                <a:lnTo>
                  <a:pt x="1157190" y="405905"/>
                </a:lnTo>
                <a:lnTo>
                  <a:pt x="1191925" y="434542"/>
                </a:lnTo>
                <a:lnTo>
                  <a:pt x="1225941" y="464004"/>
                </a:lnTo>
                <a:lnTo>
                  <a:pt x="1259223" y="494275"/>
                </a:lnTo>
                <a:lnTo>
                  <a:pt x="1291756" y="525341"/>
                </a:lnTo>
                <a:lnTo>
                  <a:pt x="1323525" y="557185"/>
                </a:lnTo>
                <a:lnTo>
                  <a:pt x="1354515" y="589794"/>
                </a:lnTo>
                <a:lnTo>
                  <a:pt x="1384711" y="623151"/>
                </a:lnTo>
                <a:lnTo>
                  <a:pt x="1414098" y="657242"/>
                </a:lnTo>
                <a:lnTo>
                  <a:pt x="1442661" y="692051"/>
                </a:lnTo>
                <a:lnTo>
                  <a:pt x="1470385" y="727563"/>
                </a:lnTo>
                <a:lnTo>
                  <a:pt x="1497254" y="763764"/>
                </a:lnTo>
                <a:lnTo>
                  <a:pt x="1523254" y="800636"/>
                </a:lnTo>
                <a:lnTo>
                  <a:pt x="1548370" y="838166"/>
                </a:lnTo>
                <a:lnTo>
                  <a:pt x="1572586" y="876339"/>
                </a:lnTo>
                <a:lnTo>
                  <a:pt x="1595888" y="915138"/>
                </a:lnTo>
                <a:lnTo>
                  <a:pt x="1618261" y="954550"/>
                </a:lnTo>
                <a:lnTo>
                  <a:pt x="1639688" y="994558"/>
                </a:lnTo>
                <a:lnTo>
                  <a:pt x="1660156" y="1035147"/>
                </a:lnTo>
                <a:lnTo>
                  <a:pt x="1679650" y="1076303"/>
                </a:lnTo>
                <a:lnTo>
                  <a:pt x="1698153" y="1118009"/>
                </a:lnTo>
                <a:lnTo>
                  <a:pt x="1715652" y="1160252"/>
                </a:lnTo>
                <a:lnTo>
                  <a:pt x="1732131" y="1203015"/>
                </a:lnTo>
                <a:lnTo>
                  <a:pt x="1747575" y="1246283"/>
                </a:lnTo>
                <a:lnTo>
                  <a:pt x="1761969" y="1290042"/>
                </a:lnTo>
                <a:lnTo>
                  <a:pt x="1775298" y="1334276"/>
                </a:lnTo>
                <a:lnTo>
                  <a:pt x="1787547" y="1378970"/>
                </a:lnTo>
                <a:lnTo>
                  <a:pt x="1798701" y="1424108"/>
                </a:lnTo>
                <a:lnTo>
                  <a:pt x="1808745" y="1469675"/>
                </a:lnTo>
                <a:lnTo>
                  <a:pt x="1817663" y="1515657"/>
                </a:lnTo>
                <a:lnTo>
                  <a:pt x="1825442" y="1562038"/>
                </a:lnTo>
                <a:lnTo>
                  <a:pt x="1832065" y="1608802"/>
                </a:lnTo>
                <a:lnTo>
                  <a:pt x="1837517" y="1655935"/>
                </a:lnTo>
                <a:lnTo>
                  <a:pt x="1841784" y="1703422"/>
                </a:lnTo>
                <a:lnTo>
                  <a:pt x="1844850" y="1751246"/>
                </a:lnTo>
                <a:lnTo>
                  <a:pt x="1846701" y="1799394"/>
                </a:lnTo>
                <a:lnTo>
                  <a:pt x="1847322" y="1847849"/>
                </a:lnTo>
                <a:lnTo>
                  <a:pt x="0" y="1847849"/>
                </a:lnTo>
                <a:lnTo>
                  <a:pt x="0" y="34"/>
                </a:lnTo>
                <a:lnTo>
                  <a:pt x="2663" y="0"/>
                </a:lnTo>
                <a:close/>
              </a:path>
            </a:pathLst>
          </a:custGeom>
          <a:solidFill>
            <a:srgbClr val="81D3EB"/>
          </a:solidFill>
        </p:spPr>
        <p:txBody>
          <a:bodyPr wrap="square" lIns="0" tIns="0" rIns="0" bIns="0" rtlCol="0"/>
          <a:lstStyle/>
          <a:p>
            <a:endParaRPr/>
          </a:p>
        </p:txBody>
      </p:sp>
      <p:sp>
        <p:nvSpPr>
          <p:cNvPr id="62" name="object 9">
            <a:extLst>
              <a:ext uri="{FF2B5EF4-FFF2-40B4-BE49-F238E27FC236}">
                <a16:creationId xmlns:a16="http://schemas.microsoft.com/office/drawing/2014/main" id="{1BB43AF8-3E4B-B843-8596-A0B7F02514EC}"/>
              </a:ext>
            </a:extLst>
          </p:cNvPr>
          <p:cNvSpPr/>
          <p:nvPr userDrawn="1"/>
        </p:nvSpPr>
        <p:spPr>
          <a:xfrm>
            <a:off x="0" y="2"/>
            <a:ext cx="2138680" cy="2138680"/>
          </a:xfrm>
          <a:custGeom>
            <a:avLst/>
            <a:gdLst/>
            <a:ahLst/>
            <a:cxnLst/>
            <a:rect l="l" t="t" r="r" b="b"/>
            <a:pathLst>
              <a:path w="2138680" h="2138680">
                <a:moveTo>
                  <a:pt x="2138337" y="0"/>
                </a:moveTo>
                <a:lnTo>
                  <a:pt x="0" y="2138337"/>
                </a:lnTo>
                <a:lnTo>
                  <a:pt x="0" y="0"/>
                </a:lnTo>
                <a:lnTo>
                  <a:pt x="2138337" y="0"/>
                </a:lnTo>
                <a:close/>
              </a:path>
            </a:pathLst>
          </a:custGeom>
          <a:solidFill>
            <a:srgbClr val="FFFFFF"/>
          </a:solidFill>
        </p:spPr>
        <p:txBody>
          <a:bodyPr wrap="square" lIns="0" tIns="0" rIns="0" bIns="0" rtlCol="0"/>
          <a:lstStyle/>
          <a:p>
            <a:endParaRPr/>
          </a:p>
        </p:txBody>
      </p:sp>
      <p:grpSp>
        <p:nvGrpSpPr>
          <p:cNvPr id="63" name="Group 62">
            <a:extLst>
              <a:ext uri="{FF2B5EF4-FFF2-40B4-BE49-F238E27FC236}">
                <a16:creationId xmlns:a16="http://schemas.microsoft.com/office/drawing/2014/main" id="{F74A4392-ACF0-BA4D-A9B4-49AA90DD4890}"/>
              </a:ext>
            </a:extLst>
          </p:cNvPr>
          <p:cNvGrpSpPr/>
          <p:nvPr userDrawn="1"/>
        </p:nvGrpSpPr>
        <p:grpSpPr>
          <a:xfrm rot="5400000">
            <a:off x="5918177" y="5106590"/>
            <a:ext cx="3054617" cy="73818"/>
            <a:chOff x="9759603" y="5883440"/>
            <a:chExt cx="3054617" cy="73818"/>
          </a:xfrm>
        </p:grpSpPr>
        <p:pic>
          <p:nvPicPr>
            <p:cNvPr id="64" name="object 10">
              <a:extLst>
                <a:ext uri="{FF2B5EF4-FFF2-40B4-BE49-F238E27FC236}">
                  <a16:creationId xmlns:a16="http://schemas.microsoft.com/office/drawing/2014/main" id="{419B0252-B813-0549-8204-3EAE24F77129}"/>
                </a:ext>
              </a:extLst>
            </p:cNvPr>
            <p:cNvPicPr/>
            <p:nvPr/>
          </p:nvPicPr>
          <p:blipFill>
            <a:blip r:embed="rId2" cstate="print"/>
            <a:stretch>
              <a:fillRect/>
            </a:stretch>
          </p:blipFill>
          <p:spPr>
            <a:xfrm>
              <a:off x="9759603" y="5883440"/>
              <a:ext cx="74502" cy="73818"/>
            </a:xfrm>
            <a:prstGeom prst="rect">
              <a:avLst/>
            </a:prstGeom>
          </p:spPr>
        </p:pic>
        <p:pic>
          <p:nvPicPr>
            <p:cNvPr id="65" name="object 11">
              <a:extLst>
                <a:ext uri="{FF2B5EF4-FFF2-40B4-BE49-F238E27FC236}">
                  <a16:creationId xmlns:a16="http://schemas.microsoft.com/office/drawing/2014/main" id="{71B80625-DE70-E94E-888E-958A5CDEF139}"/>
                </a:ext>
              </a:extLst>
            </p:cNvPr>
            <p:cNvPicPr/>
            <p:nvPr/>
          </p:nvPicPr>
          <p:blipFill>
            <a:blip r:embed="rId3" cstate="print"/>
            <a:stretch>
              <a:fillRect/>
            </a:stretch>
          </p:blipFill>
          <p:spPr>
            <a:xfrm>
              <a:off x="9908609" y="5883440"/>
              <a:ext cx="74502" cy="73818"/>
            </a:xfrm>
            <a:prstGeom prst="rect">
              <a:avLst/>
            </a:prstGeom>
          </p:spPr>
        </p:pic>
        <p:pic>
          <p:nvPicPr>
            <p:cNvPr id="66" name="object 12">
              <a:extLst>
                <a:ext uri="{FF2B5EF4-FFF2-40B4-BE49-F238E27FC236}">
                  <a16:creationId xmlns:a16="http://schemas.microsoft.com/office/drawing/2014/main" id="{C0FF26E8-5292-1E44-943D-961804F42D63}"/>
                </a:ext>
              </a:extLst>
            </p:cNvPr>
            <p:cNvPicPr/>
            <p:nvPr/>
          </p:nvPicPr>
          <p:blipFill>
            <a:blip r:embed="rId3" cstate="print"/>
            <a:stretch>
              <a:fillRect/>
            </a:stretch>
          </p:blipFill>
          <p:spPr>
            <a:xfrm>
              <a:off x="10057615" y="5883440"/>
              <a:ext cx="74502" cy="73818"/>
            </a:xfrm>
            <a:prstGeom prst="rect">
              <a:avLst/>
            </a:prstGeom>
          </p:spPr>
        </p:pic>
        <p:pic>
          <p:nvPicPr>
            <p:cNvPr id="67" name="object 13">
              <a:extLst>
                <a:ext uri="{FF2B5EF4-FFF2-40B4-BE49-F238E27FC236}">
                  <a16:creationId xmlns:a16="http://schemas.microsoft.com/office/drawing/2014/main" id="{31F5D1EB-03CA-3B4E-85F5-C11A8D263E23}"/>
                </a:ext>
              </a:extLst>
            </p:cNvPr>
            <p:cNvPicPr/>
            <p:nvPr/>
          </p:nvPicPr>
          <p:blipFill>
            <a:blip r:embed="rId2" cstate="print"/>
            <a:stretch>
              <a:fillRect/>
            </a:stretch>
          </p:blipFill>
          <p:spPr>
            <a:xfrm>
              <a:off x="10206621" y="5883440"/>
              <a:ext cx="74502" cy="73818"/>
            </a:xfrm>
            <a:prstGeom prst="rect">
              <a:avLst/>
            </a:prstGeom>
          </p:spPr>
        </p:pic>
        <p:pic>
          <p:nvPicPr>
            <p:cNvPr id="68" name="object 14">
              <a:extLst>
                <a:ext uri="{FF2B5EF4-FFF2-40B4-BE49-F238E27FC236}">
                  <a16:creationId xmlns:a16="http://schemas.microsoft.com/office/drawing/2014/main" id="{80837ABA-E004-504E-9488-63420F0B0B0E}"/>
                </a:ext>
              </a:extLst>
            </p:cNvPr>
            <p:cNvPicPr/>
            <p:nvPr/>
          </p:nvPicPr>
          <p:blipFill>
            <a:blip r:embed="rId2" cstate="print"/>
            <a:stretch>
              <a:fillRect/>
            </a:stretch>
          </p:blipFill>
          <p:spPr>
            <a:xfrm>
              <a:off x="10355626" y="5883440"/>
              <a:ext cx="74502" cy="73818"/>
            </a:xfrm>
            <a:prstGeom prst="rect">
              <a:avLst/>
            </a:prstGeom>
          </p:spPr>
        </p:pic>
        <p:pic>
          <p:nvPicPr>
            <p:cNvPr id="69" name="object 15">
              <a:extLst>
                <a:ext uri="{FF2B5EF4-FFF2-40B4-BE49-F238E27FC236}">
                  <a16:creationId xmlns:a16="http://schemas.microsoft.com/office/drawing/2014/main" id="{B329836E-9B0B-FB48-B98A-288525D1F0D1}"/>
                </a:ext>
              </a:extLst>
            </p:cNvPr>
            <p:cNvPicPr/>
            <p:nvPr/>
          </p:nvPicPr>
          <p:blipFill>
            <a:blip r:embed="rId3" cstate="print"/>
            <a:stretch>
              <a:fillRect/>
            </a:stretch>
          </p:blipFill>
          <p:spPr>
            <a:xfrm>
              <a:off x="10504632" y="5883440"/>
              <a:ext cx="74502" cy="73818"/>
            </a:xfrm>
            <a:prstGeom prst="rect">
              <a:avLst/>
            </a:prstGeom>
          </p:spPr>
        </p:pic>
        <p:pic>
          <p:nvPicPr>
            <p:cNvPr id="70" name="object 16">
              <a:extLst>
                <a:ext uri="{FF2B5EF4-FFF2-40B4-BE49-F238E27FC236}">
                  <a16:creationId xmlns:a16="http://schemas.microsoft.com/office/drawing/2014/main" id="{23ED9042-8586-274F-8A0C-C418FDD7DCC4}"/>
                </a:ext>
              </a:extLst>
            </p:cNvPr>
            <p:cNvPicPr/>
            <p:nvPr/>
          </p:nvPicPr>
          <p:blipFill>
            <a:blip r:embed="rId2" cstate="print"/>
            <a:stretch>
              <a:fillRect/>
            </a:stretch>
          </p:blipFill>
          <p:spPr>
            <a:xfrm>
              <a:off x="10653638" y="5883440"/>
              <a:ext cx="74502" cy="73818"/>
            </a:xfrm>
            <a:prstGeom prst="rect">
              <a:avLst/>
            </a:prstGeom>
          </p:spPr>
        </p:pic>
        <p:pic>
          <p:nvPicPr>
            <p:cNvPr id="71" name="object 17">
              <a:extLst>
                <a:ext uri="{FF2B5EF4-FFF2-40B4-BE49-F238E27FC236}">
                  <a16:creationId xmlns:a16="http://schemas.microsoft.com/office/drawing/2014/main" id="{BA6CF915-9AF5-B545-A0D3-1816128849F1}"/>
                </a:ext>
              </a:extLst>
            </p:cNvPr>
            <p:cNvPicPr/>
            <p:nvPr/>
          </p:nvPicPr>
          <p:blipFill>
            <a:blip r:embed="rId2" cstate="print"/>
            <a:stretch>
              <a:fillRect/>
            </a:stretch>
          </p:blipFill>
          <p:spPr>
            <a:xfrm>
              <a:off x="10802643" y="5883440"/>
              <a:ext cx="74502" cy="73818"/>
            </a:xfrm>
            <a:prstGeom prst="rect">
              <a:avLst/>
            </a:prstGeom>
          </p:spPr>
        </p:pic>
        <p:pic>
          <p:nvPicPr>
            <p:cNvPr id="72" name="object 18">
              <a:extLst>
                <a:ext uri="{FF2B5EF4-FFF2-40B4-BE49-F238E27FC236}">
                  <a16:creationId xmlns:a16="http://schemas.microsoft.com/office/drawing/2014/main" id="{AFDBD713-3C48-F340-B2B9-4F7821CCB181}"/>
                </a:ext>
              </a:extLst>
            </p:cNvPr>
            <p:cNvPicPr/>
            <p:nvPr/>
          </p:nvPicPr>
          <p:blipFill>
            <a:blip r:embed="rId3" cstate="print"/>
            <a:stretch>
              <a:fillRect/>
            </a:stretch>
          </p:blipFill>
          <p:spPr>
            <a:xfrm>
              <a:off x="10951649" y="5883440"/>
              <a:ext cx="74502" cy="73818"/>
            </a:xfrm>
            <a:prstGeom prst="rect">
              <a:avLst/>
            </a:prstGeom>
          </p:spPr>
        </p:pic>
        <p:pic>
          <p:nvPicPr>
            <p:cNvPr id="73" name="object 19">
              <a:extLst>
                <a:ext uri="{FF2B5EF4-FFF2-40B4-BE49-F238E27FC236}">
                  <a16:creationId xmlns:a16="http://schemas.microsoft.com/office/drawing/2014/main" id="{AFC5524D-74F5-5F48-825F-7F224A78DA56}"/>
                </a:ext>
              </a:extLst>
            </p:cNvPr>
            <p:cNvPicPr/>
            <p:nvPr/>
          </p:nvPicPr>
          <p:blipFill>
            <a:blip r:embed="rId3" cstate="print"/>
            <a:stretch>
              <a:fillRect/>
            </a:stretch>
          </p:blipFill>
          <p:spPr>
            <a:xfrm>
              <a:off x="11100654" y="5883440"/>
              <a:ext cx="74502" cy="73818"/>
            </a:xfrm>
            <a:prstGeom prst="rect">
              <a:avLst/>
            </a:prstGeom>
          </p:spPr>
        </p:pic>
        <p:pic>
          <p:nvPicPr>
            <p:cNvPr id="74" name="object 20">
              <a:extLst>
                <a:ext uri="{FF2B5EF4-FFF2-40B4-BE49-F238E27FC236}">
                  <a16:creationId xmlns:a16="http://schemas.microsoft.com/office/drawing/2014/main" id="{7D163321-0DEE-2140-83CE-1A6C94396D5B}"/>
                </a:ext>
              </a:extLst>
            </p:cNvPr>
            <p:cNvPicPr/>
            <p:nvPr/>
          </p:nvPicPr>
          <p:blipFill>
            <a:blip r:embed="rId2" cstate="print"/>
            <a:stretch>
              <a:fillRect/>
            </a:stretch>
          </p:blipFill>
          <p:spPr>
            <a:xfrm>
              <a:off x="11249660" y="5883440"/>
              <a:ext cx="74502" cy="73818"/>
            </a:xfrm>
            <a:prstGeom prst="rect">
              <a:avLst/>
            </a:prstGeom>
          </p:spPr>
        </p:pic>
        <p:pic>
          <p:nvPicPr>
            <p:cNvPr id="75" name="object 21">
              <a:extLst>
                <a:ext uri="{FF2B5EF4-FFF2-40B4-BE49-F238E27FC236}">
                  <a16:creationId xmlns:a16="http://schemas.microsoft.com/office/drawing/2014/main" id="{B927CA10-90C9-8A4A-BF77-AE5DD65BF813}"/>
                </a:ext>
              </a:extLst>
            </p:cNvPr>
            <p:cNvPicPr/>
            <p:nvPr/>
          </p:nvPicPr>
          <p:blipFill>
            <a:blip r:embed="rId2" cstate="print"/>
            <a:stretch>
              <a:fillRect/>
            </a:stretch>
          </p:blipFill>
          <p:spPr>
            <a:xfrm>
              <a:off x="11398666" y="5883440"/>
              <a:ext cx="74502" cy="73818"/>
            </a:xfrm>
            <a:prstGeom prst="rect">
              <a:avLst/>
            </a:prstGeom>
          </p:spPr>
        </p:pic>
        <p:pic>
          <p:nvPicPr>
            <p:cNvPr id="76" name="object 22">
              <a:extLst>
                <a:ext uri="{FF2B5EF4-FFF2-40B4-BE49-F238E27FC236}">
                  <a16:creationId xmlns:a16="http://schemas.microsoft.com/office/drawing/2014/main" id="{A87EEE50-9387-2A48-A1B8-5842CE117DB9}"/>
                </a:ext>
              </a:extLst>
            </p:cNvPr>
            <p:cNvPicPr/>
            <p:nvPr/>
          </p:nvPicPr>
          <p:blipFill>
            <a:blip r:embed="rId3" cstate="print"/>
            <a:stretch>
              <a:fillRect/>
            </a:stretch>
          </p:blipFill>
          <p:spPr>
            <a:xfrm>
              <a:off x="11547671" y="5883440"/>
              <a:ext cx="74502" cy="73818"/>
            </a:xfrm>
            <a:prstGeom prst="rect">
              <a:avLst/>
            </a:prstGeom>
          </p:spPr>
        </p:pic>
        <p:pic>
          <p:nvPicPr>
            <p:cNvPr id="77" name="object 23">
              <a:extLst>
                <a:ext uri="{FF2B5EF4-FFF2-40B4-BE49-F238E27FC236}">
                  <a16:creationId xmlns:a16="http://schemas.microsoft.com/office/drawing/2014/main" id="{62F2DBC5-A0AA-5743-A6A9-93315787C35D}"/>
                </a:ext>
              </a:extLst>
            </p:cNvPr>
            <p:cNvPicPr/>
            <p:nvPr/>
          </p:nvPicPr>
          <p:blipFill>
            <a:blip r:embed="rId2" cstate="print"/>
            <a:stretch>
              <a:fillRect/>
            </a:stretch>
          </p:blipFill>
          <p:spPr>
            <a:xfrm>
              <a:off x="11696677" y="5883440"/>
              <a:ext cx="74502" cy="73818"/>
            </a:xfrm>
            <a:prstGeom prst="rect">
              <a:avLst/>
            </a:prstGeom>
          </p:spPr>
        </p:pic>
        <p:pic>
          <p:nvPicPr>
            <p:cNvPr id="78" name="object 24">
              <a:extLst>
                <a:ext uri="{FF2B5EF4-FFF2-40B4-BE49-F238E27FC236}">
                  <a16:creationId xmlns:a16="http://schemas.microsoft.com/office/drawing/2014/main" id="{6BF550E4-2B52-5E4C-9C7A-FC8573298975}"/>
                </a:ext>
              </a:extLst>
            </p:cNvPr>
            <p:cNvPicPr/>
            <p:nvPr/>
          </p:nvPicPr>
          <p:blipFill>
            <a:blip r:embed="rId2" cstate="print"/>
            <a:stretch>
              <a:fillRect/>
            </a:stretch>
          </p:blipFill>
          <p:spPr>
            <a:xfrm>
              <a:off x="11845683" y="5883440"/>
              <a:ext cx="74502" cy="73818"/>
            </a:xfrm>
            <a:prstGeom prst="rect">
              <a:avLst/>
            </a:prstGeom>
          </p:spPr>
        </p:pic>
        <p:pic>
          <p:nvPicPr>
            <p:cNvPr id="79" name="object 25">
              <a:extLst>
                <a:ext uri="{FF2B5EF4-FFF2-40B4-BE49-F238E27FC236}">
                  <a16:creationId xmlns:a16="http://schemas.microsoft.com/office/drawing/2014/main" id="{427806B0-3B63-5F42-AB9D-052677F57FF0}"/>
                </a:ext>
              </a:extLst>
            </p:cNvPr>
            <p:cNvPicPr/>
            <p:nvPr/>
          </p:nvPicPr>
          <p:blipFill>
            <a:blip r:embed="rId3" cstate="print"/>
            <a:stretch>
              <a:fillRect/>
            </a:stretch>
          </p:blipFill>
          <p:spPr>
            <a:xfrm>
              <a:off x="11994688" y="5883440"/>
              <a:ext cx="74503" cy="73818"/>
            </a:xfrm>
            <a:prstGeom prst="rect">
              <a:avLst/>
            </a:prstGeom>
          </p:spPr>
        </p:pic>
        <p:pic>
          <p:nvPicPr>
            <p:cNvPr id="80" name="object 26">
              <a:extLst>
                <a:ext uri="{FF2B5EF4-FFF2-40B4-BE49-F238E27FC236}">
                  <a16:creationId xmlns:a16="http://schemas.microsoft.com/office/drawing/2014/main" id="{F8CBED89-E610-1040-866B-A54F616AC6F2}"/>
                </a:ext>
              </a:extLst>
            </p:cNvPr>
            <p:cNvPicPr/>
            <p:nvPr/>
          </p:nvPicPr>
          <p:blipFill>
            <a:blip r:embed="rId2" cstate="print"/>
            <a:stretch>
              <a:fillRect/>
            </a:stretch>
          </p:blipFill>
          <p:spPr>
            <a:xfrm>
              <a:off x="12143695" y="5883440"/>
              <a:ext cx="74503" cy="73818"/>
            </a:xfrm>
            <a:prstGeom prst="rect">
              <a:avLst/>
            </a:prstGeom>
          </p:spPr>
        </p:pic>
        <p:pic>
          <p:nvPicPr>
            <p:cNvPr id="81" name="object 27">
              <a:extLst>
                <a:ext uri="{FF2B5EF4-FFF2-40B4-BE49-F238E27FC236}">
                  <a16:creationId xmlns:a16="http://schemas.microsoft.com/office/drawing/2014/main" id="{8697B1B0-E53F-484D-8CDD-53A13B99D145}"/>
                </a:ext>
              </a:extLst>
            </p:cNvPr>
            <p:cNvPicPr/>
            <p:nvPr/>
          </p:nvPicPr>
          <p:blipFill>
            <a:blip r:embed="rId2" cstate="print"/>
            <a:stretch>
              <a:fillRect/>
            </a:stretch>
          </p:blipFill>
          <p:spPr>
            <a:xfrm>
              <a:off x="12292700" y="5883440"/>
              <a:ext cx="74503" cy="73818"/>
            </a:xfrm>
            <a:prstGeom prst="rect">
              <a:avLst/>
            </a:prstGeom>
          </p:spPr>
        </p:pic>
        <p:pic>
          <p:nvPicPr>
            <p:cNvPr id="82" name="object 28">
              <a:extLst>
                <a:ext uri="{FF2B5EF4-FFF2-40B4-BE49-F238E27FC236}">
                  <a16:creationId xmlns:a16="http://schemas.microsoft.com/office/drawing/2014/main" id="{0EA6F817-8DBA-D34A-B3F6-31A69FC09099}"/>
                </a:ext>
              </a:extLst>
            </p:cNvPr>
            <p:cNvPicPr/>
            <p:nvPr/>
          </p:nvPicPr>
          <p:blipFill>
            <a:blip r:embed="rId2" cstate="print"/>
            <a:stretch>
              <a:fillRect/>
            </a:stretch>
          </p:blipFill>
          <p:spPr>
            <a:xfrm>
              <a:off x="12441706" y="5883440"/>
              <a:ext cx="74503" cy="73818"/>
            </a:xfrm>
            <a:prstGeom prst="rect">
              <a:avLst/>
            </a:prstGeom>
          </p:spPr>
        </p:pic>
        <p:pic>
          <p:nvPicPr>
            <p:cNvPr id="83" name="object 29">
              <a:extLst>
                <a:ext uri="{FF2B5EF4-FFF2-40B4-BE49-F238E27FC236}">
                  <a16:creationId xmlns:a16="http://schemas.microsoft.com/office/drawing/2014/main" id="{31EBCDD9-D26A-754D-9967-C66DF3FA9A12}"/>
                </a:ext>
              </a:extLst>
            </p:cNvPr>
            <p:cNvPicPr/>
            <p:nvPr/>
          </p:nvPicPr>
          <p:blipFill>
            <a:blip r:embed="rId3" cstate="print"/>
            <a:stretch>
              <a:fillRect/>
            </a:stretch>
          </p:blipFill>
          <p:spPr>
            <a:xfrm>
              <a:off x="12590712" y="5883440"/>
              <a:ext cx="74503" cy="73818"/>
            </a:xfrm>
            <a:prstGeom prst="rect">
              <a:avLst/>
            </a:prstGeom>
          </p:spPr>
        </p:pic>
        <p:pic>
          <p:nvPicPr>
            <p:cNvPr id="84" name="object 30">
              <a:extLst>
                <a:ext uri="{FF2B5EF4-FFF2-40B4-BE49-F238E27FC236}">
                  <a16:creationId xmlns:a16="http://schemas.microsoft.com/office/drawing/2014/main" id="{A8AAEBCE-780E-3643-9BFB-A3A7088395E0}"/>
                </a:ext>
              </a:extLst>
            </p:cNvPr>
            <p:cNvPicPr/>
            <p:nvPr/>
          </p:nvPicPr>
          <p:blipFill>
            <a:blip r:embed="rId2" cstate="print"/>
            <a:stretch>
              <a:fillRect/>
            </a:stretch>
          </p:blipFill>
          <p:spPr>
            <a:xfrm>
              <a:off x="12739717" y="5883440"/>
              <a:ext cx="74503" cy="73818"/>
            </a:xfrm>
            <a:prstGeom prst="rect">
              <a:avLst/>
            </a:prstGeom>
          </p:spPr>
        </p:pic>
      </p:grpSp>
      <p:sp>
        <p:nvSpPr>
          <p:cNvPr id="85" name="Donut 84">
            <a:extLst>
              <a:ext uri="{FF2B5EF4-FFF2-40B4-BE49-F238E27FC236}">
                <a16:creationId xmlns:a16="http://schemas.microsoft.com/office/drawing/2014/main" id="{1DF05E97-8C90-0748-9AC0-3F3733F1DE3B}"/>
              </a:ext>
            </a:extLst>
          </p:cNvPr>
          <p:cNvSpPr/>
          <p:nvPr userDrawn="1"/>
        </p:nvSpPr>
        <p:spPr>
          <a:xfrm>
            <a:off x="13944600" y="-2204718"/>
            <a:ext cx="4343400" cy="4343400"/>
          </a:xfrm>
          <a:prstGeom prst="donu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9" name="Picture 88" descr="Logo&#10;&#10;Description automatically generated">
            <a:extLst>
              <a:ext uri="{FF2B5EF4-FFF2-40B4-BE49-F238E27FC236}">
                <a16:creationId xmlns:a16="http://schemas.microsoft.com/office/drawing/2014/main" id="{5393F8B4-D51A-D347-89FD-301397F05E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81547" y="8431466"/>
            <a:ext cx="1297190" cy="121662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1FFC4FE2-237D-0A42-90E2-0E78BECD1FEC}"/>
              </a:ext>
            </a:extLst>
          </p:cNvPr>
          <p:cNvSpPr/>
          <p:nvPr userDrawn="1"/>
        </p:nvSpPr>
        <p:spPr>
          <a:xfrm>
            <a:off x="9153524" y="0"/>
            <a:ext cx="9134475" cy="10287000"/>
          </a:xfrm>
          <a:custGeom>
            <a:avLst/>
            <a:gdLst/>
            <a:ahLst/>
            <a:cxnLst/>
            <a:rect l="l" t="t" r="r" b="b"/>
            <a:pathLst>
              <a:path w="9134475" h="10287000">
                <a:moveTo>
                  <a:pt x="0" y="10286999"/>
                </a:moveTo>
                <a:lnTo>
                  <a:pt x="9134474" y="10286999"/>
                </a:lnTo>
                <a:lnTo>
                  <a:pt x="9134474" y="0"/>
                </a:lnTo>
                <a:lnTo>
                  <a:pt x="0" y="0"/>
                </a:lnTo>
                <a:lnTo>
                  <a:pt x="0" y="10286999"/>
                </a:lnTo>
                <a:close/>
              </a:path>
            </a:pathLst>
          </a:custGeom>
          <a:solidFill>
            <a:srgbClr val="AB0520"/>
          </a:solidFill>
        </p:spPr>
        <p:txBody>
          <a:bodyPr wrap="square" lIns="0" tIns="0" rIns="0" bIns="0" rtlCol="0"/>
          <a:lstStyle/>
          <a:p>
            <a:endParaRPr/>
          </a:p>
        </p:txBody>
      </p:sp>
      <p:sp>
        <p:nvSpPr>
          <p:cNvPr id="7" name="object 3">
            <a:extLst>
              <a:ext uri="{FF2B5EF4-FFF2-40B4-BE49-F238E27FC236}">
                <a16:creationId xmlns:a16="http://schemas.microsoft.com/office/drawing/2014/main" id="{72FAE58F-B330-7F4F-8B58-4729B4D1A00B}"/>
              </a:ext>
            </a:extLst>
          </p:cNvPr>
          <p:cNvSpPr/>
          <p:nvPr userDrawn="1"/>
        </p:nvSpPr>
        <p:spPr>
          <a:xfrm>
            <a:off x="0" y="0"/>
            <a:ext cx="9153525" cy="10287000"/>
          </a:xfrm>
          <a:custGeom>
            <a:avLst/>
            <a:gdLst/>
            <a:ahLst/>
            <a:cxnLst/>
            <a:rect l="l" t="t" r="r" b="b"/>
            <a:pathLst>
              <a:path w="9153525" h="10287000">
                <a:moveTo>
                  <a:pt x="9153524" y="10286999"/>
                </a:moveTo>
                <a:lnTo>
                  <a:pt x="0" y="10286999"/>
                </a:lnTo>
                <a:lnTo>
                  <a:pt x="0" y="0"/>
                </a:lnTo>
                <a:lnTo>
                  <a:pt x="9153524" y="0"/>
                </a:lnTo>
                <a:lnTo>
                  <a:pt x="9153524" y="10286999"/>
                </a:lnTo>
                <a:close/>
              </a:path>
            </a:pathLst>
          </a:custGeom>
          <a:solidFill>
            <a:srgbClr val="0C234B"/>
          </a:solidFill>
        </p:spPr>
        <p:txBody>
          <a:bodyPr wrap="square" lIns="0" tIns="0" rIns="0" bIns="0" rtlCol="0"/>
          <a:lstStyle/>
          <a:p>
            <a:endParaRPr/>
          </a:p>
        </p:txBody>
      </p:sp>
      <p:sp>
        <p:nvSpPr>
          <p:cNvPr id="9" name="object 6">
            <a:extLst>
              <a:ext uri="{FF2B5EF4-FFF2-40B4-BE49-F238E27FC236}">
                <a16:creationId xmlns:a16="http://schemas.microsoft.com/office/drawing/2014/main" id="{9E802AA9-0C8F-1F4F-8475-4E40BFC2BF24}"/>
              </a:ext>
            </a:extLst>
          </p:cNvPr>
          <p:cNvSpPr/>
          <p:nvPr userDrawn="1"/>
        </p:nvSpPr>
        <p:spPr>
          <a:xfrm>
            <a:off x="16151821" y="0"/>
            <a:ext cx="2136775" cy="2139950"/>
          </a:xfrm>
          <a:custGeom>
            <a:avLst/>
            <a:gdLst/>
            <a:ahLst/>
            <a:cxnLst/>
            <a:rect l="l" t="t" r="r" b="b"/>
            <a:pathLst>
              <a:path w="2136775" h="2139950">
                <a:moveTo>
                  <a:pt x="2136179" y="2138336"/>
                </a:moveTo>
                <a:lnTo>
                  <a:pt x="2135055" y="2139460"/>
                </a:lnTo>
                <a:lnTo>
                  <a:pt x="0" y="4405"/>
                </a:lnTo>
                <a:lnTo>
                  <a:pt x="4405" y="0"/>
                </a:lnTo>
                <a:lnTo>
                  <a:pt x="2136179" y="0"/>
                </a:lnTo>
                <a:lnTo>
                  <a:pt x="2136179" y="2138336"/>
                </a:lnTo>
                <a:close/>
              </a:path>
            </a:pathLst>
          </a:custGeom>
          <a:solidFill>
            <a:srgbClr val="81D3EB"/>
          </a:solidFill>
        </p:spPr>
        <p:txBody>
          <a:bodyPr wrap="square" lIns="0" tIns="0" rIns="0" bIns="0" rtlCol="0"/>
          <a:lstStyle/>
          <a:p>
            <a:endParaRPr/>
          </a:p>
        </p:txBody>
      </p:sp>
      <p:grpSp>
        <p:nvGrpSpPr>
          <p:cNvPr id="10" name="object 7">
            <a:extLst>
              <a:ext uri="{FF2B5EF4-FFF2-40B4-BE49-F238E27FC236}">
                <a16:creationId xmlns:a16="http://schemas.microsoft.com/office/drawing/2014/main" id="{7C610AD4-DAEA-B74A-8EB4-B6CDF92219C2}"/>
              </a:ext>
            </a:extLst>
          </p:cNvPr>
          <p:cNvGrpSpPr/>
          <p:nvPr userDrawn="1"/>
        </p:nvGrpSpPr>
        <p:grpSpPr>
          <a:xfrm>
            <a:off x="0" y="1301"/>
            <a:ext cx="11182985" cy="10285730"/>
            <a:chOff x="0" y="1301"/>
            <a:chExt cx="11182985" cy="10285730"/>
          </a:xfrm>
        </p:grpSpPr>
        <p:sp>
          <p:nvSpPr>
            <p:cNvPr id="11" name="object 8">
              <a:extLst>
                <a:ext uri="{FF2B5EF4-FFF2-40B4-BE49-F238E27FC236}">
                  <a16:creationId xmlns:a16="http://schemas.microsoft.com/office/drawing/2014/main" id="{9A6D3711-F7D9-4444-9AA3-3DBCC831EB23}"/>
                </a:ext>
              </a:extLst>
            </p:cNvPr>
            <p:cNvSpPr/>
            <p:nvPr/>
          </p:nvSpPr>
          <p:spPr>
            <a:xfrm>
              <a:off x="0" y="1307"/>
              <a:ext cx="10991850" cy="10285730"/>
            </a:xfrm>
            <a:custGeom>
              <a:avLst/>
              <a:gdLst/>
              <a:ahLst/>
              <a:cxnLst/>
              <a:rect l="l" t="t" r="r" b="b"/>
              <a:pathLst>
                <a:path w="10991850" h="10285730">
                  <a:moveTo>
                    <a:pt x="1601216" y="1027404"/>
                  </a:moveTo>
                  <a:lnTo>
                    <a:pt x="1599666" y="985291"/>
                  </a:lnTo>
                  <a:lnTo>
                    <a:pt x="1595018" y="943394"/>
                  </a:lnTo>
                  <a:lnTo>
                    <a:pt x="1587309" y="901954"/>
                  </a:lnTo>
                  <a:lnTo>
                    <a:pt x="1576565" y="861199"/>
                  </a:lnTo>
                  <a:lnTo>
                    <a:pt x="1562862" y="821359"/>
                  </a:lnTo>
                  <a:lnTo>
                    <a:pt x="1546250" y="782612"/>
                  </a:lnTo>
                  <a:lnTo>
                    <a:pt x="1526832" y="745197"/>
                  </a:lnTo>
                  <a:lnTo>
                    <a:pt x="1504734" y="709320"/>
                  </a:lnTo>
                  <a:lnTo>
                    <a:pt x="1480045" y="675170"/>
                  </a:lnTo>
                  <a:lnTo>
                    <a:pt x="1452905" y="642912"/>
                  </a:lnTo>
                  <a:lnTo>
                    <a:pt x="1423466" y="612749"/>
                  </a:lnTo>
                  <a:lnTo>
                    <a:pt x="1391894" y="584835"/>
                  </a:lnTo>
                  <a:lnTo>
                    <a:pt x="1358366" y="559308"/>
                  </a:lnTo>
                  <a:lnTo>
                    <a:pt x="1323035" y="536333"/>
                  </a:lnTo>
                  <a:lnTo>
                    <a:pt x="1286103" y="516001"/>
                  </a:lnTo>
                  <a:lnTo>
                    <a:pt x="1247787" y="498449"/>
                  </a:lnTo>
                  <a:lnTo>
                    <a:pt x="1208290" y="483768"/>
                  </a:lnTo>
                  <a:lnTo>
                    <a:pt x="1167803" y="472033"/>
                  </a:lnTo>
                  <a:lnTo>
                    <a:pt x="1126566" y="463308"/>
                  </a:lnTo>
                  <a:lnTo>
                    <a:pt x="1084808" y="457631"/>
                  </a:lnTo>
                  <a:lnTo>
                    <a:pt x="1042746" y="455041"/>
                  </a:lnTo>
                  <a:lnTo>
                    <a:pt x="1028687" y="454875"/>
                  </a:lnTo>
                  <a:lnTo>
                    <a:pt x="1014641" y="455041"/>
                  </a:lnTo>
                  <a:lnTo>
                    <a:pt x="972578" y="457631"/>
                  </a:lnTo>
                  <a:lnTo>
                    <a:pt x="930821" y="463308"/>
                  </a:lnTo>
                  <a:lnTo>
                    <a:pt x="889584" y="472033"/>
                  </a:lnTo>
                  <a:lnTo>
                    <a:pt x="849096" y="483768"/>
                  </a:lnTo>
                  <a:lnTo>
                    <a:pt x="809599" y="498449"/>
                  </a:lnTo>
                  <a:lnTo>
                    <a:pt x="771283" y="516001"/>
                  </a:lnTo>
                  <a:lnTo>
                    <a:pt x="734352" y="536333"/>
                  </a:lnTo>
                  <a:lnTo>
                    <a:pt x="699020" y="559308"/>
                  </a:lnTo>
                  <a:lnTo>
                    <a:pt x="665492" y="584835"/>
                  </a:lnTo>
                  <a:lnTo>
                    <a:pt x="633920" y="612749"/>
                  </a:lnTo>
                  <a:lnTo>
                    <a:pt x="604481" y="642912"/>
                  </a:lnTo>
                  <a:lnTo>
                    <a:pt x="577342" y="675170"/>
                  </a:lnTo>
                  <a:lnTo>
                    <a:pt x="552653" y="709320"/>
                  </a:lnTo>
                  <a:lnTo>
                    <a:pt x="530555" y="745197"/>
                  </a:lnTo>
                  <a:lnTo>
                    <a:pt x="511136" y="782612"/>
                  </a:lnTo>
                  <a:lnTo>
                    <a:pt x="494525" y="821359"/>
                  </a:lnTo>
                  <a:lnTo>
                    <a:pt x="480822" y="861199"/>
                  </a:lnTo>
                  <a:lnTo>
                    <a:pt x="470077" y="901954"/>
                  </a:lnTo>
                  <a:lnTo>
                    <a:pt x="462368" y="943394"/>
                  </a:lnTo>
                  <a:lnTo>
                    <a:pt x="457720" y="985291"/>
                  </a:lnTo>
                  <a:lnTo>
                    <a:pt x="456171" y="1027404"/>
                  </a:lnTo>
                  <a:lnTo>
                    <a:pt x="456336" y="1041450"/>
                  </a:lnTo>
                  <a:lnTo>
                    <a:pt x="458927" y="1083513"/>
                  </a:lnTo>
                  <a:lnTo>
                    <a:pt x="464591" y="1125270"/>
                  </a:lnTo>
                  <a:lnTo>
                    <a:pt x="473329" y="1166507"/>
                  </a:lnTo>
                  <a:lnTo>
                    <a:pt x="485063" y="1206995"/>
                  </a:lnTo>
                  <a:lnTo>
                    <a:pt x="499745" y="1246492"/>
                  </a:lnTo>
                  <a:lnTo>
                    <a:pt x="517296" y="1284808"/>
                  </a:lnTo>
                  <a:lnTo>
                    <a:pt x="537629" y="1321739"/>
                  </a:lnTo>
                  <a:lnTo>
                    <a:pt x="560603" y="1357071"/>
                  </a:lnTo>
                  <a:lnTo>
                    <a:pt x="586130" y="1390599"/>
                  </a:lnTo>
                  <a:lnTo>
                    <a:pt x="614045" y="1422171"/>
                  </a:lnTo>
                  <a:lnTo>
                    <a:pt x="644207" y="1451610"/>
                  </a:lnTo>
                  <a:lnTo>
                    <a:pt x="676465" y="1478749"/>
                  </a:lnTo>
                  <a:lnTo>
                    <a:pt x="710615" y="1503438"/>
                  </a:lnTo>
                  <a:lnTo>
                    <a:pt x="746493" y="1525536"/>
                  </a:lnTo>
                  <a:lnTo>
                    <a:pt x="783907" y="1544955"/>
                  </a:lnTo>
                  <a:lnTo>
                    <a:pt x="822655" y="1561566"/>
                  </a:lnTo>
                  <a:lnTo>
                    <a:pt x="862495" y="1575269"/>
                  </a:lnTo>
                  <a:lnTo>
                    <a:pt x="903249" y="1586014"/>
                  </a:lnTo>
                  <a:lnTo>
                    <a:pt x="944689" y="1593723"/>
                  </a:lnTo>
                  <a:lnTo>
                    <a:pt x="986574" y="1598371"/>
                  </a:lnTo>
                  <a:lnTo>
                    <a:pt x="1028687" y="1599920"/>
                  </a:lnTo>
                  <a:lnTo>
                    <a:pt x="1042746" y="1599755"/>
                  </a:lnTo>
                  <a:lnTo>
                    <a:pt x="1084808" y="1597164"/>
                  </a:lnTo>
                  <a:lnTo>
                    <a:pt x="1126566" y="1591500"/>
                  </a:lnTo>
                  <a:lnTo>
                    <a:pt x="1167803" y="1582762"/>
                  </a:lnTo>
                  <a:lnTo>
                    <a:pt x="1208290" y="1571028"/>
                  </a:lnTo>
                  <a:lnTo>
                    <a:pt x="1247787" y="1556346"/>
                  </a:lnTo>
                  <a:lnTo>
                    <a:pt x="1286103" y="1538795"/>
                  </a:lnTo>
                  <a:lnTo>
                    <a:pt x="1323035" y="1518462"/>
                  </a:lnTo>
                  <a:lnTo>
                    <a:pt x="1358366" y="1495488"/>
                  </a:lnTo>
                  <a:lnTo>
                    <a:pt x="1391894" y="1469961"/>
                  </a:lnTo>
                  <a:lnTo>
                    <a:pt x="1423466" y="1442046"/>
                  </a:lnTo>
                  <a:lnTo>
                    <a:pt x="1452905" y="1411884"/>
                  </a:lnTo>
                  <a:lnTo>
                    <a:pt x="1480045" y="1379626"/>
                  </a:lnTo>
                  <a:lnTo>
                    <a:pt x="1504734" y="1345476"/>
                  </a:lnTo>
                  <a:lnTo>
                    <a:pt x="1526832" y="1309598"/>
                  </a:lnTo>
                  <a:lnTo>
                    <a:pt x="1546250" y="1272184"/>
                  </a:lnTo>
                  <a:lnTo>
                    <a:pt x="1562862" y="1233449"/>
                  </a:lnTo>
                  <a:lnTo>
                    <a:pt x="1576565" y="1193596"/>
                  </a:lnTo>
                  <a:lnTo>
                    <a:pt x="1587309" y="1152842"/>
                  </a:lnTo>
                  <a:lnTo>
                    <a:pt x="1595018" y="1111402"/>
                  </a:lnTo>
                  <a:lnTo>
                    <a:pt x="1599666" y="1069517"/>
                  </a:lnTo>
                  <a:lnTo>
                    <a:pt x="1601216" y="1027404"/>
                  </a:lnTo>
                  <a:close/>
                </a:path>
                <a:path w="10991850" h="10285730">
                  <a:moveTo>
                    <a:pt x="2140661" y="10284663"/>
                  </a:moveTo>
                  <a:lnTo>
                    <a:pt x="5600" y="8149603"/>
                  </a:lnTo>
                  <a:lnTo>
                    <a:pt x="0" y="8155216"/>
                  </a:lnTo>
                  <a:lnTo>
                    <a:pt x="0" y="10285692"/>
                  </a:lnTo>
                  <a:lnTo>
                    <a:pt x="2139619" y="10285692"/>
                  </a:lnTo>
                  <a:lnTo>
                    <a:pt x="2140661" y="10284663"/>
                  </a:lnTo>
                  <a:close/>
                </a:path>
                <a:path w="10991850" h="10285730">
                  <a:moveTo>
                    <a:pt x="10991812" y="1854238"/>
                  </a:moveTo>
                  <a:lnTo>
                    <a:pt x="10991190" y="1805533"/>
                  </a:lnTo>
                  <a:lnTo>
                    <a:pt x="10989323" y="1757146"/>
                  </a:lnTo>
                  <a:lnTo>
                    <a:pt x="10986224" y="1709089"/>
                  </a:lnTo>
                  <a:lnTo>
                    <a:pt x="10981919" y="1661375"/>
                  </a:lnTo>
                  <a:lnTo>
                    <a:pt x="10976420" y="1614017"/>
                  </a:lnTo>
                  <a:lnTo>
                    <a:pt x="10969739" y="1567027"/>
                  </a:lnTo>
                  <a:lnTo>
                    <a:pt x="10961891" y="1520444"/>
                  </a:lnTo>
                  <a:lnTo>
                    <a:pt x="10952899" y="1474254"/>
                  </a:lnTo>
                  <a:lnTo>
                    <a:pt x="10942765" y="1428483"/>
                  </a:lnTo>
                  <a:lnTo>
                    <a:pt x="10931512" y="1383157"/>
                  </a:lnTo>
                  <a:lnTo>
                    <a:pt x="10919168" y="1338275"/>
                  </a:lnTo>
                  <a:lnTo>
                    <a:pt x="10905719" y="1293850"/>
                  </a:lnTo>
                  <a:lnTo>
                    <a:pt x="10891203" y="1249921"/>
                  </a:lnTo>
                  <a:lnTo>
                    <a:pt x="10875632" y="1206474"/>
                  </a:lnTo>
                  <a:lnTo>
                    <a:pt x="10859008" y="1163548"/>
                  </a:lnTo>
                  <a:lnTo>
                    <a:pt x="10841368" y="1121143"/>
                  </a:lnTo>
                  <a:lnTo>
                    <a:pt x="10822711" y="1079271"/>
                  </a:lnTo>
                  <a:lnTo>
                    <a:pt x="10803052" y="1037971"/>
                  </a:lnTo>
                  <a:lnTo>
                    <a:pt x="10782414" y="997229"/>
                  </a:lnTo>
                  <a:lnTo>
                    <a:pt x="10760812" y="957084"/>
                  </a:lnTo>
                  <a:lnTo>
                    <a:pt x="10738256" y="917536"/>
                  </a:lnTo>
                  <a:lnTo>
                    <a:pt x="10714774" y="878598"/>
                  </a:lnTo>
                  <a:lnTo>
                    <a:pt x="10690365" y="840295"/>
                  </a:lnTo>
                  <a:lnTo>
                    <a:pt x="10665041" y="802640"/>
                  </a:lnTo>
                  <a:lnTo>
                    <a:pt x="10638841" y="765657"/>
                  </a:lnTo>
                  <a:lnTo>
                    <a:pt x="10611752" y="729335"/>
                  </a:lnTo>
                  <a:lnTo>
                    <a:pt x="10583812" y="693712"/>
                  </a:lnTo>
                  <a:lnTo>
                    <a:pt x="10555034" y="658799"/>
                  </a:lnTo>
                  <a:lnTo>
                    <a:pt x="10525417" y="624611"/>
                  </a:lnTo>
                  <a:lnTo>
                    <a:pt x="10494988" y="591159"/>
                  </a:lnTo>
                  <a:lnTo>
                    <a:pt x="10463759" y="558457"/>
                  </a:lnTo>
                  <a:lnTo>
                    <a:pt x="10431755" y="526516"/>
                  </a:lnTo>
                  <a:lnTo>
                    <a:pt x="10398976" y="495363"/>
                  </a:lnTo>
                  <a:lnTo>
                    <a:pt x="10365448" y="465010"/>
                  </a:lnTo>
                  <a:lnTo>
                    <a:pt x="10331183" y="435470"/>
                  </a:lnTo>
                  <a:lnTo>
                    <a:pt x="10296195" y="406768"/>
                  </a:lnTo>
                  <a:lnTo>
                    <a:pt x="10260495" y="378891"/>
                  </a:lnTo>
                  <a:lnTo>
                    <a:pt x="10224110" y="351891"/>
                  </a:lnTo>
                  <a:lnTo>
                    <a:pt x="10187051" y="325755"/>
                  </a:lnTo>
                  <a:lnTo>
                    <a:pt x="10149319" y="300507"/>
                  </a:lnTo>
                  <a:lnTo>
                    <a:pt x="10110953" y="276161"/>
                  </a:lnTo>
                  <a:lnTo>
                    <a:pt x="10071951" y="252742"/>
                  </a:lnTo>
                  <a:lnTo>
                    <a:pt x="10032340" y="230251"/>
                  </a:lnTo>
                  <a:lnTo>
                    <a:pt x="9992131" y="208711"/>
                  </a:lnTo>
                  <a:lnTo>
                    <a:pt x="9951326" y="188137"/>
                  </a:lnTo>
                  <a:lnTo>
                    <a:pt x="9909962" y="168541"/>
                  </a:lnTo>
                  <a:lnTo>
                    <a:pt x="9868040" y="149948"/>
                  </a:lnTo>
                  <a:lnTo>
                    <a:pt x="9825584" y="132359"/>
                  </a:lnTo>
                  <a:lnTo>
                    <a:pt x="9782594" y="115785"/>
                  </a:lnTo>
                  <a:lnTo>
                    <a:pt x="9739109" y="100266"/>
                  </a:lnTo>
                  <a:lnTo>
                    <a:pt x="9695116" y="85801"/>
                  </a:lnTo>
                  <a:lnTo>
                    <a:pt x="9650654" y="72402"/>
                  </a:lnTo>
                  <a:lnTo>
                    <a:pt x="9605734" y="60083"/>
                  </a:lnTo>
                  <a:lnTo>
                    <a:pt x="9560369" y="48869"/>
                  </a:lnTo>
                  <a:lnTo>
                    <a:pt x="9514561" y="38773"/>
                  </a:lnTo>
                  <a:lnTo>
                    <a:pt x="9468345" y="29806"/>
                  </a:lnTo>
                  <a:lnTo>
                    <a:pt x="9421724" y="21996"/>
                  </a:lnTo>
                  <a:lnTo>
                    <a:pt x="9374721" y="15341"/>
                  </a:lnTo>
                  <a:lnTo>
                    <a:pt x="9327337" y="9855"/>
                  </a:lnTo>
                  <a:lnTo>
                    <a:pt x="9279611" y="5562"/>
                  </a:lnTo>
                  <a:lnTo>
                    <a:pt x="9231541" y="2489"/>
                  </a:lnTo>
                  <a:lnTo>
                    <a:pt x="9183141" y="622"/>
                  </a:lnTo>
                  <a:lnTo>
                    <a:pt x="9134437" y="0"/>
                  </a:lnTo>
                  <a:lnTo>
                    <a:pt x="9134437" y="552196"/>
                  </a:lnTo>
                  <a:lnTo>
                    <a:pt x="9182125" y="553046"/>
                  </a:lnTo>
                  <a:lnTo>
                    <a:pt x="9229395" y="555612"/>
                  </a:lnTo>
                  <a:lnTo>
                    <a:pt x="9276207" y="559841"/>
                  </a:lnTo>
                  <a:lnTo>
                    <a:pt x="9322524" y="565708"/>
                  </a:lnTo>
                  <a:lnTo>
                    <a:pt x="9368320" y="573189"/>
                  </a:lnTo>
                  <a:lnTo>
                    <a:pt x="9413570" y="582256"/>
                  </a:lnTo>
                  <a:lnTo>
                    <a:pt x="9458249" y="592861"/>
                  </a:lnTo>
                  <a:lnTo>
                    <a:pt x="9502318" y="605002"/>
                  </a:lnTo>
                  <a:lnTo>
                    <a:pt x="9545752" y="618629"/>
                  </a:lnTo>
                  <a:lnTo>
                    <a:pt x="9588513" y="633717"/>
                  </a:lnTo>
                  <a:lnTo>
                    <a:pt x="9630588" y="650252"/>
                  </a:lnTo>
                  <a:lnTo>
                    <a:pt x="9671926" y="668172"/>
                  </a:lnTo>
                  <a:lnTo>
                    <a:pt x="9712528" y="687489"/>
                  </a:lnTo>
                  <a:lnTo>
                    <a:pt x="9752330" y="708126"/>
                  </a:lnTo>
                  <a:lnTo>
                    <a:pt x="9791332" y="730097"/>
                  </a:lnTo>
                  <a:lnTo>
                    <a:pt x="9829482" y="753351"/>
                  </a:lnTo>
                  <a:lnTo>
                    <a:pt x="9866757" y="777862"/>
                  </a:lnTo>
                  <a:lnTo>
                    <a:pt x="9903142" y="803592"/>
                  </a:lnTo>
                  <a:lnTo>
                    <a:pt x="9938588" y="830516"/>
                  </a:lnTo>
                  <a:lnTo>
                    <a:pt x="9973069" y="858621"/>
                  </a:lnTo>
                  <a:lnTo>
                    <a:pt x="10006571" y="887857"/>
                  </a:lnTo>
                  <a:lnTo>
                    <a:pt x="10039045" y="918210"/>
                  </a:lnTo>
                  <a:lnTo>
                    <a:pt x="10070465" y="949629"/>
                  </a:lnTo>
                  <a:lnTo>
                    <a:pt x="10100818" y="982103"/>
                  </a:lnTo>
                  <a:lnTo>
                    <a:pt x="10130053" y="1015606"/>
                  </a:lnTo>
                  <a:lnTo>
                    <a:pt x="10158158" y="1050086"/>
                  </a:lnTo>
                  <a:lnTo>
                    <a:pt x="10185082" y="1085532"/>
                  </a:lnTo>
                  <a:lnTo>
                    <a:pt x="10210813" y="1121918"/>
                  </a:lnTo>
                  <a:lnTo>
                    <a:pt x="10235324" y="1159192"/>
                  </a:lnTo>
                  <a:lnTo>
                    <a:pt x="10258577" y="1197343"/>
                  </a:lnTo>
                  <a:lnTo>
                    <a:pt x="10280548" y="1236345"/>
                  </a:lnTo>
                  <a:lnTo>
                    <a:pt x="10301186" y="1276146"/>
                  </a:lnTo>
                  <a:lnTo>
                    <a:pt x="10320490" y="1316748"/>
                  </a:lnTo>
                  <a:lnTo>
                    <a:pt x="10338422" y="1358087"/>
                  </a:lnTo>
                  <a:lnTo>
                    <a:pt x="10354958" y="1400162"/>
                  </a:lnTo>
                  <a:lnTo>
                    <a:pt x="10370045" y="1442923"/>
                  </a:lnTo>
                  <a:lnTo>
                    <a:pt x="10383672" y="1486357"/>
                  </a:lnTo>
                  <a:lnTo>
                    <a:pt x="10395814" y="1530426"/>
                  </a:lnTo>
                  <a:lnTo>
                    <a:pt x="10406418" y="1575104"/>
                  </a:lnTo>
                  <a:lnTo>
                    <a:pt x="10415486" y="1620354"/>
                  </a:lnTo>
                  <a:lnTo>
                    <a:pt x="10422966" y="1666151"/>
                  </a:lnTo>
                  <a:lnTo>
                    <a:pt x="10428834" y="1712468"/>
                  </a:lnTo>
                  <a:lnTo>
                    <a:pt x="10433063" y="1759280"/>
                  </a:lnTo>
                  <a:lnTo>
                    <a:pt x="10435628" y="1806549"/>
                  </a:lnTo>
                  <a:lnTo>
                    <a:pt x="10436479" y="1854238"/>
                  </a:lnTo>
                  <a:lnTo>
                    <a:pt x="10435628" y="1901926"/>
                  </a:lnTo>
                  <a:lnTo>
                    <a:pt x="10433063" y="1949196"/>
                  </a:lnTo>
                  <a:lnTo>
                    <a:pt x="10428834" y="1995995"/>
                  </a:lnTo>
                  <a:lnTo>
                    <a:pt x="10422966" y="2042312"/>
                  </a:lnTo>
                  <a:lnTo>
                    <a:pt x="10415486" y="2088121"/>
                  </a:lnTo>
                  <a:lnTo>
                    <a:pt x="10406418" y="2133371"/>
                  </a:lnTo>
                  <a:lnTo>
                    <a:pt x="10395814" y="2178050"/>
                  </a:lnTo>
                  <a:lnTo>
                    <a:pt x="10383672" y="2222119"/>
                  </a:lnTo>
                  <a:lnTo>
                    <a:pt x="10370045" y="2265540"/>
                  </a:lnTo>
                  <a:lnTo>
                    <a:pt x="10354958" y="2308314"/>
                  </a:lnTo>
                  <a:lnTo>
                    <a:pt x="10338422" y="2350389"/>
                  </a:lnTo>
                  <a:lnTo>
                    <a:pt x="10320490" y="2391727"/>
                  </a:lnTo>
                  <a:lnTo>
                    <a:pt x="10301186" y="2432329"/>
                  </a:lnTo>
                  <a:lnTo>
                    <a:pt x="10280548" y="2472131"/>
                  </a:lnTo>
                  <a:lnTo>
                    <a:pt x="10258577" y="2511133"/>
                  </a:lnTo>
                  <a:lnTo>
                    <a:pt x="10235324" y="2549283"/>
                  </a:lnTo>
                  <a:lnTo>
                    <a:pt x="10210813" y="2586558"/>
                  </a:lnTo>
                  <a:lnTo>
                    <a:pt x="10185082" y="2622943"/>
                  </a:lnTo>
                  <a:lnTo>
                    <a:pt x="10158158" y="2658389"/>
                  </a:lnTo>
                  <a:lnTo>
                    <a:pt x="10130053" y="2692870"/>
                  </a:lnTo>
                  <a:lnTo>
                    <a:pt x="10100818" y="2726372"/>
                  </a:lnTo>
                  <a:lnTo>
                    <a:pt x="10070465" y="2758846"/>
                  </a:lnTo>
                  <a:lnTo>
                    <a:pt x="10039045" y="2790266"/>
                  </a:lnTo>
                  <a:lnTo>
                    <a:pt x="10006571" y="2820619"/>
                  </a:lnTo>
                  <a:lnTo>
                    <a:pt x="9973069" y="2849854"/>
                  </a:lnTo>
                  <a:lnTo>
                    <a:pt x="9938588" y="2877947"/>
                  </a:lnTo>
                  <a:lnTo>
                    <a:pt x="9903142" y="2904883"/>
                  </a:lnTo>
                  <a:lnTo>
                    <a:pt x="9866757" y="2930614"/>
                  </a:lnTo>
                  <a:lnTo>
                    <a:pt x="9829482" y="2955125"/>
                  </a:lnTo>
                  <a:lnTo>
                    <a:pt x="9791332" y="2978378"/>
                  </a:lnTo>
                  <a:lnTo>
                    <a:pt x="9752330" y="3000337"/>
                  </a:lnTo>
                  <a:lnTo>
                    <a:pt x="9712528" y="3020987"/>
                  </a:lnTo>
                  <a:lnTo>
                    <a:pt x="9671926" y="3040291"/>
                  </a:lnTo>
                  <a:lnTo>
                    <a:pt x="9630588" y="3058223"/>
                  </a:lnTo>
                  <a:lnTo>
                    <a:pt x="9588513" y="3074746"/>
                  </a:lnTo>
                  <a:lnTo>
                    <a:pt x="9545752" y="3089846"/>
                  </a:lnTo>
                  <a:lnTo>
                    <a:pt x="9502318" y="3103473"/>
                  </a:lnTo>
                  <a:lnTo>
                    <a:pt x="9458249" y="3115602"/>
                  </a:lnTo>
                  <a:lnTo>
                    <a:pt x="9413570" y="3126219"/>
                  </a:lnTo>
                  <a:lnTo>
                    <a:pt x="9368320" y="3135287"/>
                  </a:lnTo>
                  <a:lnTo>
                    <a:pt x="9322524" y="3142767"/>
                  </a:lnTo>
                  <a:lnTo>
                    <a:pt x="9276207" y="3148634"/>
                  </a:lnTo>
                  <a:lnTo>
                    <a:pt x="9229395" y="3152864"/>
                  </a:lnTo>
                  <a:lnTo>
                    <a:pt x="9182125" y="3155416"/>
                  </a:lnTo>
                  <a:lnTo>
                    <a:pt x="9134437" y="3156280"/>
                  </a:lnTo>
                  <a:lnTo>
                    <a:pt x="9134437" y="3711613"/>
                  </a:lnTo>
                  <a:lnTo>
                    <a:pt x="9182379" y="3711003"/>
                  </a:lnTo>
                  <a:lnTo>
                    <a:pt x="9230030" y="3709200"/>
                  </a:lnTo>
                  <a:lnTo>
                    <a:pt x="9277363" y="3706203"/>
                  </a:lnTo>
                  <a:lnTo>
                    <a:pt x="9324365" y="3702024"/>
                  </a:lnTo>
                  <a:lnTo>
                    <a:pt x="9371025" y="3696690"/>
                  </a:lnTo>
                  <a:lnTo>
                    <a:pt x="9417329" y="3690213"/>
                  </a:lnTo>
                  <a:lnTo>
                    <a:pt x="9463265" y="3682606"/>
                  </a:lnTo>
                  <a:lnTo>
                    <a:pt x="9508807" y="3673881"/>
                  </a:lnTo>
                  <a:lnTo>
                    <a:pt x="9553943" y="3664051"/>
                  </a:lnTo>
                  <a:lnTo>
                    <a:pt x="9598673" y="3653142"/>
                  </a:lnTo>
                  <a:lnTo>
                    <a:pt x="9642970" y="3641166"/>
                  </a:lnTo>
                  <a:lnTo>
                    <a:pt x="9686823" y="3628123"/>
                  </a:lnTo>
                  <a:lnTo>
                    <a:pt x="9730207" y="3614039"/>
                  </a:lnTo>
                  <a:lnTo>
                    <a:pt x="9773120" y="3598926"/>
                  </a:lnTo>
                  <a:lnTo>
                    <a:pt x="9815551" y="3582797"/>
                  </a:lnTo>
                  <a:lnTo>
                    <a:pt x="9857473" y="3565677"/>
                  </a:lnTo>
                  <a:lnTo>
                    <a:pt x="9898875" y="3547554"/>
                  </a:lnTo>
                  <a:lnTo>
                    <a:pt x="9939757" y="3528479"/>
                  </a:lnTo>
                  <a:lnTo>
                    <a:pt x="9980079" y="3508438"/>
                  </a:lnTo>
                  <a:lnTo>
                    <a:pt x="10019843" y="3487470"/>
                  </a:lnTo>
                  <a:lnTo>
                    <a:pt x="10059022" y="3465563"/>
                  </a:lnTo>
                  <a:lnTo>
                    <a:pt x="10097618" y="3442754"/>
                  </a:lnTo>
                  <a:lnTo>
                    <a:pt x="10135616" y="3419030"/>
                  </a:lnTo>
                  <a:lnTo>
                    <a:pt x="10172979" y="3394443"/>
                  </a:lnTo>
                  <a:lnTo>
                    <a:pt x="10209708" y="3368979"/>
                  </a:lnTo>
                  <a:lnTo>
                    <a:pt x="10245801" y="3342665"/>
                  </a:lnTo>
                  <a:lnTo>
                    <a:pt x="10281221" y="3315500"/>
                  </a:lnTo>
                  <a:lnTo>
                    <a:pt x="10315969" y="3287522"/>
                  </a:lnTo>
                  <a:lnTo>
                    <a:pt x="10350017" y="3258731"/>
                  </a:lnTo>
                  <a:lnTo>
                    <a:pt x="10383355" y="3229152"/>
                  </a:lnTo>
                  <a:lnTo>
                    <a:pt x="10415968" y="3198787"/>
                  </a:lnTo>
                  <a:lnTo>
                    <a:pt x="10447858" y="3167659"/>
                  </a:lnTo>
                  <a:lnTo>
                    <a:pt x="10478986" y="3135769"/>
                  </a:lnTo>
                  <a:lnTo>
                    <a:pt x="10509352" y="3103156"/>
                  </a:lnTo>
                  <a:lnTo>
                    <a:pt x="10538943" y="3069806"/>
                  </a:lnTo>
                  <a:lnTo>
                    <a:pt x="10567721" y="3035757"/>
                  </a:lnTo>
                  <a:lnTo>
                    <a:pt x="10595712" y="3001022"/>
                  </a:lnTo>
                  <a:lnTo>
                    <a:pt x="10622864" y="2965602"/>
                  </a:lnTo>
                  <a:lnTo>
                    <a:pt x="10649179" y="2929509"/>
                  </a:lnTo>
                  <a:lnTo>
                    <a:pt x="10674642" y="2892780"/>
                  </a:lnTo>
                  <a:lnTo>
                    <a:pt x="10699242" y="2855404"/>
                  </a:lnTo>
                  <a:lnTo>
                    <a:pt x="10722953" y="2817418"/>
                  </a:lnTo>
                  <a:lnTo>
                    <a:pt x="10745762" y="2778823"/>
                  </a:lnTo>
                  <a:lnTo>
                    <a:pt x="10767670" y="2739644"/>
                  </a:lnTo>
                  <a:lnTo>
                    <a:pt x="10788650" y="2699880"/>
                  </a:lnTo>
                  <a:lnTo>
                    <a:pt x="10808678" y="2659545"/>
                  </a:lnTo>
                  <a:lnTo>
                    <a:pt x="10827766" y="2618676"/>
                  </a:lnTo>
                  <a:lnTo>
                    <a:pt x="10845876" y="2577274"/>
                  </a:lnTo>
                  <a:lnTo>
                    <a:pt x="10862996" y="2535351"/>
                  </a:lnTo>
                  <a:lnTo>
                    <a:pt x="10879125" y="2492921"/>
                  </a:lnTo>
                  <a:lnTo>
                    <a:pt x="10894238" y="2450007"/>
                  </a:lnTo>
                  <a:lnTo>
                    <a:pt x="10908322" y="2406624"/>
                  </a:lnTo>
                  <a:lnTo>
                    <a:pt x="10921365" y="2362771"/>
                  </a:lnTo>
                  <a:lnTo>
                    <a:pt x="10933341" y="2318474"/>
                  </a:lnTo>
                  <a:lnTo>
                    <a:pt x="10944263" y="2273744"/>
                  </a:lnTo>
                  <a:lnTo>
                    <a:pt x="10954080" y="2228608"/>
                  </a:lnTo>
                  <a:lnTo>
                    <a:pt x="10962805" y="2183066"/>
                  </a:lnTo>
                  <a:lnTo>
                    <a:pt x="10970412" y="2137130"/>
                  </a:lnTo>
                  <a:lnTo>
                    <a:pt x="10976889" y="2090826"/>
                  </a:lnTo>
                  <a:lnTo>
                    <a:pt x="10982223" y="2044166"/>
                  </a:lnTo>
                  <a:lnTo>
                    <a:pt x="10986402" y="1997163"/>
                  </a:lnTo>
                  <a:lnTo>
                    <a:pt x="10989399" y="1949831"/>
                  </a:lnTo>
                  <a:lnTo>
                    <a:pt x="10991202" y="1902180"/>
                  </a:lnTo>
                  <a:lnTo>
                    <a:pt x="10991812" y="1854238"/>
                  </a:lnTo>
                  <a:close/>
                </a:path>
              </a:pathLst>
            </a:custGeom>
            <a:solidFill>
              <a:srgbClr val="FFFFFF"/>
            </a:solidFill>
          </p:spPr>
          <p:txBody>
            <a:bodyPr wrap="square" lIns="0" tIns="0" rIns="0" bIns="0" rtlCol="0"/>
            <a:lstStyle/>
            <a:p>
              <a:endParaRPr/>
            </a:p>
          </p:txBody>
        </p:sp>
        <p:sp>
          <p:nvSpPr>
            <p:cNvPr id="12" name="object 9">
              <a:extLst>
                <a:ext uri="{FF2B5EF4-FFF2-40B4-BE49-F238E27FC236}">
                  <a16:creationId xmlns:a16="http://schemas.microsoft.com/office/drawing/2014/main" id="{E89DEC52-8403-F841-A48B-1CDCAE9245D3}"/>
                </a:ext>
              </a:extLst>
            </p:cNvPr>
            <p:cNvSpPr/>
            <p:nvPr/>
          </p:nvSpPr>
          <p:spPr>
            <a:xfrm>
              <a:off x="7100335" y="8248528"/>
              <a:ext cx="4083050" cy="2038350"/>
            </a:xfrm>
            <a:custGeom>
              <a:avLst/>
              <a:gdLst/>
              <a:ahLst/>
              <a:cxnLst/>
              <a:rect l="l" t="t" r="r" b="b"/>
              <a:pathLst>
                <a:path w="4083050" h="2038350">
                  <a:moveTo>
                    <a:pt x="2039586" y="0"/>
                  </a:moveTo>
                  <a:lnTo>
                    <a:pt x="2087817" y="556"/>
                  </a:lnTo>
                  <a:lnTo>
                    <a:pt x="2135774" y="2218"/>
                  </a:lnTo>
                  <a:lnTo>
                    <a:pt x="2183445" y="4972"/>
                  </a:lnTo>
                  <a:lnTo>
                    <a:pt x="2230817" y="8807"/>
                  </a:lnTo>
                  <a:lnTo>
                    <a:pt x="2277878" y="13711"/>
                  </a:lnTo>
                  <a:lnTo>
                    <a:pt x="2324615" y="19670"/>
                  </a:lnTo>
                  <a:lnTo>
                    <a:pt x="2371017" y="26674"/>
                  </a:lnTo>
                  <a:lnTo>
                    <a:pt x="2417071" y="34709"/>
                  </a:lnTo>
                  <a:lnTo>
                    <a:pt x="2462766" y="43763"/>
                  </a:lnTo>
                  <a:lnTo>
                    <a:pt x="2508087" y="53825"/>
                  </a:lnTo>
                  <a:lnTo>
                    <a:pt x="2553025" y="64882"/>
                  </a:lnTo>
                  <a:lnTo>
                    <a:pt x="2597565" y="76922"/>
                  </a:lnTo>
                  <a:lnTo>
                    <a:pt x="2641697" y="89932"/>
                  </a:lnTo>
                  <a:lnTo>
                    <a:pt x="2685407" y="103900"/>
                  </a:lnTo>
                  <a:lnTo>
                    <a:pt x="2728683" y="118815"/>
                  </a:lnTo>
                  <a:lnTo>
                    <a:pt x="2771514" y="134663"/>
                  </a:lnTo>
                  <a:lnTo>
                    <a:pt x="2813887" y="151433"/>
                  </a:lnTo>
                  <a:lnTo>
                    <a:pt x="2855789" y="169113"/>
                  </a:lnTo>
                  <a:lnTo>
                    <a:pt x="2897209" y="187690"/>
                  </a:lnTo>
                  <a:lnTo>
                    <a:pt x="2938134" y="207151"/>
                  </a:lnTo>
                  <a:lnTo>
                    <a:pt x="2978552" y="227486"/>
                  </a:lnTo>
                  <a:lnTo>
                    <a:pt x="3018450" y="248680"/>
                  </a:lnTo>
                  <a:lnTo>
                    <a:pt x="3057817" y="270724"/>
                  </a:lnTo>
                  <a:lnTo>
                    <a:pt x="3096640" y="293603"/>
                  </a:lnTo>
                  <a:lnTo>
                    <a:pt x="3134907" y="317306"/>
                  </a:lnTo>
                  <a:lnTo>
                    <a:pt x="3172605" y="341821"/>
                  </a:lnTo>
                  <a:lnTo>
                    <a:pt x="3209723" y="367135"/>
                  </a:lnTo>
                  <a:lnTo>
                    <a:pt x="3246248" y="393236"/>
                  </a:lnTo>
                  <a:lnTo>
                    <a:pt x="3282168" y="420112"/>
                  </a:lnTo>
                  <a:lnTo>
                    <a:pt x="3317471" y="447751"/>
                  </a:lnTo>
                  <a:lnTo>
                    <a:pt x="3352144" y="476140"/>
                  </a:lnTo>
                  <a:lnTo>
                    <a:pt x="3386174" y="505267"/>
                  </a:lnTo>
                  <a:lnTo>
                    <a:pt x="3419551" y="535121"/>
                  </a:lnTo>
                  <a:lnTo>
                    <a:pt x="3452262" y="565688"/>
                  </a:lnTo>
                  <a:lnTo>
                    <a:pt x="3484293" y="596957"/>
                  </a:lnTo>
                  <a:lnTo>
                    <a:pt x="3515634" y="628915"/>
                  </a:lnTo>
                  <a:lnTo>
                    <a:pt x="3546272" y="661551"/>
                  </a:lnTo>
                  <a:lnTo>
                    <a:pt x="3576194" y="694851"/>
                  </a:lnTo>
                  <a:lnTo>
                    <a:pt x="3605388" y="728804"/>
                  </a:lnTo>
                  <a:lnTo>
                    <a:pt x="3633843" y="763397"/>
                  </a:lnTo>
                  <a:lnTo>
                    <a:pt x="3661545" y="798618"/>
                  </a:lnTo>
                  <a:lnTo>
                    <a:pt x="3688483" y="834456"/>
                  </a:lnTo>
                  <a:lnTo>
                    <a:pt x="3714644" y="870897"/>
                  </a:lnTo>
                  <a:lnTo>
                    <a:pt x="3740017" y="907930"/>
                  </a:lnTo>
                  <a:lnTo>
                    <a:pt x="3764588" y="945542"/>
                  </a:lnTo>
                  <a:lnTo>
                    <a:pt x="3788345" y="983721"/>
                  </a:lnTo>
                  <a:lnTo>
                    <a:pt x="3811277" y="1022455"/>
                  </a:lnTo>
                  <a:lnTo>
                    <a:pt x="3833371" y="1061731"/>
                  </a:lnTo>
                  <a:lnTo>
                    <a:pt x="3854615" y="1101538"/>
                  </a:lnTo>
                  <a:lnTo>
                    <a:pt x="3874996" y="1141863"/>
                  </a:lnTo>
                  <a:lnTo>
                    <a:pt x="3894502" y="1182694"/>
                  </a:lnTo>
                  <a:lnTo>
                    <a:pt x="3913122" y="1224019"/>
                  </a:lnTo>
                  <a:lnTo>
                    <a:pt x="3930842" y="1265825"/>
                  </a:lnTo>
                  <a:lnTo>
                    <a:pt x="3947650" y="1308101"/>
                  </a:lnTo>
                  <a:lnTo>
                    <a:pt x="3963535" y="1350833"/>
                  </a:lnTo>
                  <a:lnTo>
                    <a:pt x="3978484" y="1394010"/>
                  </a:lnTo>
                  <a:lnTo>
                    <a:pt x="3992485" y="1437620"/>
                  </a:lnTo>
                  <a:lnTo>
                    <a:pt x="4005525" y="1481651"/>
                  </a:lnTo>
                  <a:lnTo>
                    <a:pt x="4017592" y="1526089"/>
                  </a:lnTo>
                  <a:lnTo>
                    <a:pt x="4028674" y="1570923"/>
                  </a:lnTo>
                  <a:lnTo>
                    <a:pt x="4038759" y="1616141"/>
                  </a:lnTo>
                  <a:lnTo>
                    <a:pt x="4047835" y="1661730"/>
                  </a:lnTo>
                  <a:lnTo>
                    <a:pt x="4055888" y="1707679"/>
                  </a:lnTo>
                  <a:lnTo>
                    <a:pt x="4062908" y="1753974"/>
                  </a:lnTo>
                  <a:lnTo>
                    <a:pt x="4068881" y="1800605"/>
                  </a:lnTo>
                  <a:lnTo>
                    <a:pt x="4073796" y="1847557"/>
                  </a:lnTo>
                  <a:lnTo>
                    <a:pt x="4077640" y="1894821"/>
                  </a:lnTo>
                  <a:lnTo>
                    <a:pt x="4080400" y="1942382"/>
                  </a:lnTo>
                  <a:lnTo>
                    <a:pt x="4082066" y="1990229"/>
                  </a:lnTo>
                  <a:lnTo>
                    <a:pt x="4082624" y="2038349"/>
                  </a:lnTo>
                  <a:lnTo>
                    <a:pt x="3471783" y="2038349"/>
                  </a:lnTo>
                  <a:lnTo>
                    <a:pt x="3470985" y="1990264"/>
                  </a:lnTo>
                  <a:lnTo>
                    <a:pt x="3468608" y="1942574"/>
                  </a:lnTo>
                  <a:lnTo>
                    <a:pt x="3464678" y="1895304"/>
                  </a:lnTo>
                  <a:lnTo>
                    <a:pt x="3459219" y="1848479"/>
                  </a:lnTo>
                  <a:lnTo>
                    <a:pt x="3452256" y="1802125"/>
                  </a:lnTo>
                  <a:lnTo>
                    <a:pt x="3443816" y="1756266"/>
                  </a:lnTo>
                  <a:lnTo>
                    <a:pt x="3433922" y="1710928"/>
                  </a:lnTo>
                  <a:lnTo>
                    <a:pt x="3422600" y="1666136"/>
                  </a:lnTo>
                  <a:lnTo>
                    <a:pt x="3409876" y="1621914"/>
                  </a:lnTo>
                  <a:lnTo>
                    <a:pt x="3395774" y="1578289"/>
                  </a:lnTo>
                  <a:lnTo>
                    <a:pt x="3380319" y="1535285"/>
                  </a:lnTo>
                  <a:lnTo>
                    <a:pt x="3363538" y="1492926"/>
                  </a:lnTo>
                  <a:lnTo>
                    <a:pt x="3345454" y="1451239"/>
                  </a:lnTo>
                  <a:lnTo>
                    <a:pt x="3326093" y="1410249"/>
                  </a:lnTo>
                  <a:lnTo>
                    <a:pt x="3305481" y="1369980"/>
                  </a:lnTo>
                  <a:lnTo>
                    <a:pt x="3283642" y="1330458"/>
                  </a:lnTo>
                  <a:lnTo>
                    <a:pt x="3260602" y="1291707"/>
                  </a:lnTo>
                  <a:lnTo>
                    <a:pt x="3236385" y="1253754"/>
                  </a:lnTo>
                  <a:lnTo>
                    <a:pt x="3211018" y="1216622"/>
                  </a:lnTo>
                  <a:lnTo>
                    <a:pt x="3184524" y="1180337"/>
                  </a:lnTo>
                  <a:lnTo>
                    <a:pt x="3156930" y="1144925"/>
                  </a:lnTo>
                  <a:lnTo>
                    <a:pt x="3128260" y="1110410"/>
                  </a:lnTo>
                  <a:lnTo>
                    <a:pt x="3098540" y="1076817"/>
                  </a:lnTo>
                  <a:lnTo>
                    <a:pt x="3067795" y="1044172"/>
                  </a:lnTo>
                  <a:lnTo>
                    <a:pt x="3036050" y="1012500"/>
                  </a:lnTo>
                  <a:lnTo>
                    <a:pt x="3003330" y="981825"/>
                  </a:lnTo>
                  <a:lnTo>
                    <a:pt x="2969660" y="952173"/>
                  </a:lnTo>
                  <a:lnTo>
                    <a:pt x="2935065" y="923569"/>
                  </a:lnTo>
                  <a:lnTo>
                    <a:pt x="2899571" y="896038"/>
                  </a:lnTo>
                  <a:lnTo>
                    <a:pt x="2863203" y="869606"/>
                  </a:lnTo>
                  <a:lnTo>
                    <a:pt x="2825986" y="844296"/>
                  </a:lnTo>
                  <a:lnTo>
                    <a:pt x="2787945" y="820135"/>
                  </a:lnTo>
                  <a:lnTo>
                    <a:pt x="2749106" y="797148"/>
                  </a:lnTo>
                  <a:lnTo>
                    <a:pt x="2709493" y="775359"/>
                  </a:lnTo>
                  <a:lnTo>
                    <a:pt x="2669131" y="754794"/>
                  </a:lnTo>
                  <a:lnTo>
                    <a:pt x="2628046" y="735478"/>
                  </a:lnTo>
                  <a:lnTo>
                    <a:pt x="2586264" y="717436"/>
                  </a:lnTo>
                  <a:lnTo>
                    <a:pt x="2543808" y="700693"/>
                  </a:lnTo>
                  <a:lnTo>
                    <a:pt x="2500705" y="685274"/>
                  </a:lnTo>
                  <a:lnTo>
                    <a:pt x="2456979" y="671204"/>
                  </a:lnTo>
                  <a:lnTo>
                    <a:pt x="2412656" y="658509"/>
                  </a:lnTo>
                  <a:lnTo>
                    <a:pt x="2367760" y="647213"/>
                  </a:lnTo>
                  <a:lnTo>
                    <a:pt x="2322318" y="637342"/>
                  </a:lnTo>
                  <a:lnTo>
                    <a:pt x="2276354" y="628920"/>
                  </a:lnTo>
                  <a:lnTo>
                    <a:pt x="2229893" y="621974"/>
                  </a:lnTo>
                  <a:lnTo>
                    <a:pt x="2182961" y="616527"/>
                  </a:lnTo>
                  <a:lnTo>
                    <a:pt x="2135582" y="612606"/>
                  </a:lnTo>
                  <a:lnTo>
                    <a:pt x="2087782" y="610235"/>
                  </a:lnTo>
                  <a:lnTo>
                    <a:pt x="2039586" y="609439"/>
                  </a:lnTo>
                  <a:lnTo>
                    <a:pt x="1991390" y="610235"/>
                  </a:lnTo>
                  <a:lnTo>
                    <a:pt x="1943590" y="612606"/>
                  </a:lnTo>
                  <a:lnTo>
                    <a:pt x="1896212" y="616527"/>
                  </a:lnTo>
                  <a:lnTo>
                    <a:pt x="1849279" y="621974"/>
                  </a:lnTo>
                  <a:lnTo>
                    <a:pt x="1802818" y="628920"/>
                  </a:lnTo>
                  <a:lnTo>
                    <a:pt x="1756854" y="637342"/>
                  </a:lnTo>
                  <a:lnTo>
                    <a:pt x="1711412" y="647213"/>
                  </a:lnTo>
                  <a:lnTo>
                    <a:pt x="1666516" y="658509"/>
                  </a:lnTo>
                  <a:lnTo>
                    <a:pt x="1622193" y="671204"/>
                  </a:lnTo>
                  <a:lnTo>
                    <a:pt x="1578467" y="685274"/>
                  </a:lnTo>
                  <a:lnTo>
                    <a:pt x="1535364" y="700693"/>
                  </a:lnTo>
                  <a:lnTo>
                    <a:pt x="1492909" y="717436"/>
                  </a:lnTo>
                  <a:lnTo>
                    <a:pt x="1451126" y="735478"/>
                  </a:lnTo>
                  <a:lnTo>
                    <a:pt x="1410041" y="754794"/>
                  </a:lnTo>
                  <a:lnTo>
                    <a:pt x="1369680" y="775359"/>
                  </a:lnTo>
                  <a:lnTo>
                    <a:pt x="1330066" y="797148"/>
                  </a:lnTo>
                  <a:lnTo>
                    <a:pt x="1291227" y="820135"/>
                  </a:lnTo>
                  <a:lnTo>
                    <a:pt x="1253186" y="844296"/>
                  </a:lnTo>
                  <a:lnTo>
                    <a:pt x="1215969" y="869606"/>
                  </a:lnTo>
                  <a:lnTo>
                    <a:pt x="1179601" y="896038"/>
                  </a:lnTo>
                  <a:lnTo>
                    <a:pt x="1144107" y="923569"/>
                  </a:lnTo>
                  <a:lnTo>
                    <a:pt x="1109513" y="952173"/>
                  </a:lnTo>
                  <a:lnTo>
                    <a:pt x="1075843" y="981825"/>
                  </a:lnTo>
                  <a:lnTo>
                    <a:pt x="1043122" y="1012500"/>
                  </a:lnTo>
                  <a:lnTo>
                    <a:pt x="1011377" y="1044172"/>
                  </a:lnTo>
                  <a:lnTo>
                    <a:pt x="980632" y="1076817"/>
                  </a:lnTo>
                  <a:lnTo>
                    <a:pt x="950912" y="1110410"/>
                  </a:lnTo>
                  <a:lnTo>
                    <a:pt x="922242" y="1144925"/>
                  </a:lnTo>
                  <a:lnTo>
                    <a:pt x="894648" y="1180337"/>
                  </a:lnTo>
                  <a:lnTo>
                    <a:pt x="868154" y="1216622"/>
                  </a:lnTo>
                  <a:lnTo>
                    <a:pt x="842787" y="1253754"/>
                  </a:lnTo>
                  <a:lnTo>
                    <a:pt x="818570" y="1291707"/>
                  </a:lnTo>
                  <a:lnTo>
                    <a:pt x="795530" y="1330458"/>
                  </a:lnTo>
                  <a:lnTo>
                    <a:pt x="773691" y="1369980"/>
                  </a:lnTo>
                  <a:lnTo>
                    <a:pt x="753079" y="1410249"/>
                  </a:lnTo>
                  <a:lnTo>
                    <a:pt x="733718" y="1451239"/>
                  </a:lnTo>
                  <a:lnTo>
                    <a:pt x="715634" y="1492926"/>
                  </a:lnTo>
                  <a:lnTo>
                    <a:pt x="698853" y="1535285"/>
                  </a:lnTo>
                  <a:lnTo>
                    <a:pt x="683398" y="1578289"/>
                  </a:lnTo>
                  <a:lnTo>
                    <a:pt x="669296" y="1621914"/>
                  </a:lnTo>
                  <a:lnTo>
                    <a:pt x="656572" y="1666136"/>
                  </a:lnTo>
                  <a:lnTo>
                    <a:pt x="645250" y="1710928"/>
                  </a:lnTo>
                  <a:lnTo>
                    <a:pt x="635356" y="1756266"/>
                  </a:lnTo>
                  <a:lnTo>
                    <a:pt x="626916" y="1802125"/>
                  </a:lnTo>
                  <a:lnTo>
                    <a:pt x="619953" y="1848479"/>
                  </a:lnTo>
                  <a:lnTo>
                    <a:pt x="614494" y="1895304"/>
                  </a:lnTo>
                  <a:lnTo>
                    <a:pt x="610564" y="1942574"/>
                  </a:lnTo>
                  <a:lnTo>
                    <a:pt x="608187" y="1990264"/>
                  </a:lnTo>
                  <a:lnTo>
                    <a:pt x="607389" y="2038349"/>
                  </a:lnTo>
                  <a:lnTo>
                    <a:pt x="0" y="2038349"/>
                  </a:lnTo>
                  <a:lnTo>
                    <a:pt x="555" y="1990229"/>
                  </a:lnTo>
                  <a:lnTo>
                    <a:pt x="2215" y="1942382"/>
                  </a:lnTo>
                  <a:lnTo>
                    <a:pt x="4965" y="1894821"/>
                  </a:lnTo>
                  <a:lnTo>
                    <a:pt x="8795" y="1847557"/>
                  </a:lnTo>
                  <a:lnTo>
                    <a:pt x="13692" y="1800605"/>
                  </a:lnTo>
                  <a:lnTo>
                    <a:pt x="19644" y="1753974"/>
                  </a:lnTo>
                  <a:lnTo>
                    <a:pt x="26638" y="1707679"/>
                  </a:lnTo>
                  <a:lnTo>
                    <a:pt x="34664" y="1661730"/>
                  </a:lnTo>
                  <a:lnTo>
                    <a:pt x="43708" y="1616141"/>
                  </a:lnTo>
                  <a:lnTo>
                    <a:pt x="53758" y="1570923"/>
                  </a:lnTo>
                  <a:lnTo>
                    <a:pt x="64802" y="1526089"/>
                  </a:lnTo>
                  <a:lnTo>
                    <a:pt x="76829" y="1481651"/>
                  </a:lnTo>
                  <a:lnTo>
                    <a:pt x="89826" y="1437620"/>
                  </a:lnTo>
                  <a:lnTo>
                    <a:pt x="103780" y="1394010"/>
                  </a:lnTo>
                  <a:lnTo>
                    <a:pt x="118681" y="1350833"/>
                  </a:lnTo>
                  <a:lnTo>
                    <a:pt x="134514" y="1308101"/>
                  </a:lnTo>
                  <a:lnTo>
                    <a:pt x="151270" y="1265825"/>
                  </a:lnTo>
                  <a:lnTo>
                    <a:pt x="168935" y="1224019"/>
                  </a:lnTo>
                  <a:lnTo>
                    <a:pt x="187496" y="1182694"/>
                  </a:lnTo>
                  <a:lnTo>
                    <a:pt x="206943" y="1141863"/>
                  </a:lnTo>
                  <a:lnTo>
                    <a:pt x="227263" y="1101538"/>
                  </a:lnTo>
                  <a:lnTo>
                    <a:pt x="248444" y="1061731"/>
                  </a:lnTo>
                  <a:lnTo>
                    <a:pt x="270473" y="1022455"/>
                  </a:lnTo>
                  <a:lnTo>
                    <a:pt x="293339" y="983721"/>
                  </a:lnTo>
                  <a:lnTo>
                    <a:pt x="317029" y="945542"/>
                  </a:lnTo>
                  <a:lnTo>
                    <a:pt x="341532" y="907930"/>
                  </a:lnTo>
                  <a:lnTo>
                    <a:pt x="366835" y="870897"/>
                  </a:lnTo>
                  <a:lnTo>
                    <a:pt x="392925" y="834456"/>
                  </a:lnTo>
                  <a:lnTo>
                    <a:pt x="419792" y="798618"/>
                  </a:lnTo>
                  <a:lnTo>
                    <a:pt x="447422" y="763397"/>
                  </a:lnTo>
                  <a:lnTo>
                    <a:pt x="475804" y="728804"/>
                  </a:lnTo>
                  <a:lnTo>
                    <a:pt x="504925" y="694851"/>
                  </a:lnTo>
                  <a:lnTo>
                    <a:pt x="534774" y="661551"/>
                  </a:lnTo>
                  <a:lnTo>
                    <a:pt x="565338" y="628915"/>
                  </a:lnTo>
                  <a:lnTo>
                    <a:pt x="596604" y="596957"/>
                  </a:lnTo>
                  <a:lnTo>
                    <a:pt x="628562" y="565688"/>
                  </a:lnTo>
                  <a:lnTo>
                    <a:pt x="661199" y="535121"/>
                  </a:lnTo>
                  <a:lnTo>
                    <a:pt x="694502" y="505267"/>
                  </a:lnTo>
                  <a:lnTo>
                    <a:pt x="728460" y="476140"/>
                  </a:lnTo>
                  <a:lnTo>
                    <a:pt x="763060" y="447751"/>
                  </a:lnTo>
                  <a:lnTo>
                    <a:pt x="798290" y="420112"/>
                  </a:lnTo>
                  <a:lnTo>
                    <a:pt x="834139" y="393236"/>
                  </a:lnTo>
                  <a:lnTo>
                    <a:pt x="870593" y="367135"/>
                  </a:lnTo>
                  <a:lnTo>
                    <a:pt x="907641" y="341821"/>
                  </a:lnTo>
                  <a:lnTo>
                    <a:pt x="945271" y="317306"/>
                  </a:lnTo>
                  <a:lnTo>
                    <a:pt x="983471" y="293603"/>
                  </a:lnTo>
                  <a:lnTo>
                    <a:pt x="1022228" y="270724"/>
                  </a:lnTo>
                  <a:lnTo>
                    <a:pt x="1061530" y="248680"/>
                  </a:lnTo>
                  <a:lnTo>
                    <a:pt x="1101366" y="227486"/>
                  </a:lnTo>
                  <a:lnTo>
                    <a:pt x="1141722" y="207151"/>
                  </a:lnTo>
                  <a:lnTo>
                    <a:pt x="1182588" y="187690"/>
                  </a:lnTo>
                  <a:lnTo>
                    <a:pt x="1223950" y="169113"/>
                  </a:lnTo>
                  <a:lnTo>
                    <a:pt x="1265797" y="151433"/>
                  </a:lnTo>
                  <a:lnTo>
                    <a:pt x="1308116" y="134663"/>
                  </a:lnTo>
                  <a:lnTo>
                    <a:pt x="1350896" y="118815"/>
                  </a:lnTo>
                  <a:lnTo>
                    <a:pt x="1394124" y="103900"/>
                  </a:lnTo>
                  <a:lnTo>
                    <a:pt x="1437788" y="89932"/>
                  </a:lnTo>
                  <a:lnTo>
                    <a:pt x="1481876" y="76922"/>
                  </a:lnTo>
                  <a:lnTo>
                    <a:pt x="1526376" y="64882"/>
                  </a:lnTo>
                  <a:lnTo>
                    <a:pt x="1571276" y="53825"/>
                  </a:lnTo>
                  <a:lnTo>
                    <a:pt x="1616563" y="43763"/>
                  </a:lnTo>
                  <a:lnTo>
                    <a:pt x="1662226" y="34709"/>
                  </a:lnTo>
                  <a:lnTo>
                    <a:pt x="1708252" y="26674"/>
                  </a:lnTo>
                  <a:lnTo>
                    <a:pt x="1754629" y="19670"/>
                  </a:lnTo>
                  <a:lnTo>
                    <a:pt x="1801345" y="13711"/>
                  </a:lnTo>
                  <a:lnTo>
                    <a:pt x="1848388" y="8807"/>
                  </a:lnTo>
                  <a:lnTo>
                    <a:pt x="1895746" y="4972"/>
                  </a:lnTo>
                  <a:lnTo>
                    <a:pt x="1943406" y="2218"/>
                  </a:lnTo>
                  <a:lnTo>
                    <a:pt x="1991357" y="556"/>
                  </a:lnTo>
                  <a:lnTo>
                    <a:pt x="2039586" y="0"/>
                  </a:lnTo>
                  <a:close/>
                </a:path>
              </a:pathLst>
            </a:custGeom>
            <a:solidFill>
              <a:srgbClr val="BD2036"/>
            </a:solidFill>
          </p:spPr>
          <p:txBody>
            <a:bodyPr wrap="square" lIns="0" tIns="0" rIns="0" bIns="0" rtlCol="0"/>
            <a:lstStyle/>
            <a:p>
              <a:endParaRPr/>
            </a:p>
          </p:txBody>
        </p:sp>
      </p:grpSp>
      <p:pic>
        <p:nvPicPr>
          <p:cNvPr id="17" name="Picture 16" descr="Logo&#10;&#10;Description automatically generated">
            <a:extLst>
              <a:ext uri="{FF2B5EF4-FFF2-40B4-BE49-F238E27FC236}">
                <a16:creationId xmlns:a16="http://schemas.microsoft.com/office/drawing/2014/main" id="{BE2A5B9D-CBA7-C449-B913-30D4DA6BD0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1547" y="8431466"/>
            <a:ext cx="1297190" cy="121662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C234B"/>
        </a:solidFill>
        <a:effectLst/>
      </p:bgPr>
    </p:bg>
    <p:spTree>
      <p:nvGrpSpPr>
        <p:cNvPr id="1" name=""/>
        <p:cNvGrpSpPr/>
        <p:nvPr/>
      </p:nvGrpSpPr>
      <p:grpSpPr>
        <a:xfrm>
          <a:off x="0" y="0"/>
          <a:ext cx="0" cy="0"/>
          <a:chOff x="0" y="0"/>
          <a:chExt cx="0" cy="0"/>
        </a:xfrm>
      </p:grpSpPr>
      <p:sp>
        <p:nvSpPr>
          <p:cNvPr id="61" name="object 5">
            <a:extLst>
              <a:ext uri="{FF2B5EF4-FFF2-40B4-BE49-F238E27FC236}">
                <a16:creationId xmlns:a16="http://schemas.microsoft.com/office/drawing/2014/main" id="{3DB7CD73-F9A7-8F45-B08F-375A166FB58F}"/>
              </a:ext>
            </a:extLst>
          </p:cNvPr>
          <p:cNvSpPr/>
          <p:nvPr userDrawn="1"/>
        </p:nvSpPr>
        <p:spPr>
          <a:xfrm>
            <a:off x="0" y="8439069"/>
            <a:ext cx="1847850" cy="1847850"/>
          </a:xfrm>
          <a:custGeom>
            <a:avLst/>
            <a:gdLst/>
            <a:ahLst/>
            <a:cxnLst/>
            <a:rect l="l" t="t" r="r" b="b"/>
            <a:pathLst>
              <a:path w="1847850" h="1847850">
                <a:moveTo>
                  <a:pt x="2663" y="0"/>
                </a:moveTo>
                <a:lnTo>
                  <a:pt x="51119" y="622"/>
                </a:lnTo>
                <a:lnTo>
                  <a:pt x="99257" y="2480"/>
                </a:lnTo>
                <a:lnTo>
                  <a:pt x="147069" y="5558"/>
                </a:lnTo>
                <a:lnTo>
                  <a:pt x="194538" y="9841"/>
                </a:lnTo>
                <a:lnTo>
                  <a:pt x="241649" y="15313"/>
                </a:lnTo>
                <a:lnTo>
                  <a:pt x="288388" y="21960"/>
                </a:lnTo>
                <a:lnTo>
                  <a:pt x="334739" y="29766"/>
                </a:lnTo>
                <a:lnTo>
                  <a:pt x="380688" y="38716"/>
                </a:lnTo>
                <a:lnTo>
                  <a:pt x="426219" y="48795"/>
                </a:lnTo>
                <a:lnTo>
                  <a:pt x="471317" y="59987"/>
                </a:lnTo>
                <a:lnTo>
                  <a:pt x="515968" y="72278"/>
                </a:lnTo>
                <a:lnTo>
                  <a:pt x="560156" y="85652"/>
                </a:lnTo>
                <a:lnTo>
                  <a:pt x="603865" y="100094"/>
                </a:lnTo>
                <a:lnTo>
                  <a:pt x="647082" y="115589"/>
                </a:lnTo>
                <a:lnTo>
                  <a:pt x="689791" y="132121"/>
                </a:lnTo>
                <a:lnTo>
                  <a:pt x="731976" y="149676"/>
                </a:lnTo>
                <a:lnTo>
                  <a:pt x="773624" y="168237"/>
                </a:lnTo>
                <a:lnTo>
                  <a:pt x="814718" y="187791"/>
                </a:lnTo>
                <a:lnTo>
                  <a:pt x="855244" y="208322"/>
                </a:lnTo>
                <a:lnTo>
                  <a:pt x="895187" y="229814"/>
                </a:lnTo>
                <a:lnTo>
                  <a:pt x="934532" y="252252"/>
                </a:lnTo>
                <a:lnTo>
                  <a:pt x="973263" y="275622"/>
                </a:lnTo>
                <a:lnTo>
                  <a:pt x="1011365" y="299907"/>
                </a:lnTo>
                <a:lnTo>
                  <a:pt x="1048825" y="325094"/>
                </a:lnTo>
                <a:lnTo>
                  <a:pt x="1085625" y="351165"/>
                </a:lnTo>
                <a:lnTo>
                  <a:pt x="1121752" y="378107"/>
                </a:lnTo>
                <a:lnTo>
                  <a:pt x="1157190" y="405905"/>
                </a:lnTo>
                <a:lnTo>
                  <a:pt x="1191925" y="434542"/>
                </a:lnTo>
                <a:lnTo>
                  <a:pt x="1225941" y="464004"/>
                </a:lnTo>
                <a:lnTo>
                  <a:pt x="1259223" y="494275"/>
                </a:lnTo>
                <a:lnTo>
                  <a:pt x="1291756" y="525341"/>
                </a:lnTo>
                <a:lnTo>
                  <a:pt x="1323525" y="557185"/>
                </a:lnTo>
                <a:lnTo>
                  <a:pt x="1354515" y="589794"/>
                </a:lnTo>
                <a:lnTo>
                  <a:pt x="1384711" y="623151"/>
                </a:lnTo>
                <a:lnTo>
                  <a:pt x="1414098" y="657242"/>
                </a:lnTo>
                <a:lnTo>
                  <a:pt x="1442661" y="692051"/>
                </a:lnTo>
                <a:lnTo>
                  <a:pt x="1470385" y="727563"/>
                </a:lnTo>
                <a:lnTo>
                  <a:pt x="1497254" y="763764"/>
                </a:lnTo>
                <a:lnTo>
                  <a:pt x="1523254" y="800636"/>
                </a:lnTo>
                <a:lnTo>
                  <a:pt x="1548370" y="838166"/>
                </a:lnTo>
                <a:lnTo>
                  <a:pt x="1572586" y="876339"/>
                </a:lnTo>
                <a:lnTo>
                  <a:pt x="1595888" y="915138"/>
                </a:lnTo>
                <a:lnTo>
                  <a:pt x="1618261" y="954550"/>
                </a:lnTo>
                <a:lnTo>
                  <a:pt x="1639688" y="994558"/>
                </a:lnTo>
                <a:lnTo>
                  <a:pt x="1660156" y="1035147"/>
                </a:lnTo>
                <a:lnTo>
                  <a:pt x="1679650" y="1076303"/>
                </a:lnTo>
                <a:lnTo>
                  <a:pt x="1698153" y="1118009"/>
                </a:lnTo>
                <a:lnTo>
                  <a:pt x="1715652" y="1160252"/>
                </a:lnTo>
                <a:lnTo>
                  <a:pt x="1732131" y="1203015"/>
                </a:lnTo>
                <a:lnTo>
                  <a:pt x="1747575" y="1246283"/>
                </a:lnTo>
                <a:lnTo>
                  <a:pt x="1761969" y="1290042"/>
                </a:lnTo>
                <a:lnTo>
                  <a:pt x="1775298" y="1334276"/>
                </a:lnTo>
                <a:lnTo>
                  <a:pt x="1787547" y="1378970"/>
                </a:lnTo>
                <a:lnTo>
                  <a:pt x="1798701" y="1424108"/>
                </a:lnTo>
                <a:lnTo>
                  <a:pt x="1808745" y="1469675"/>
                </a:lnTo>
                <a:lnTo>
                  <a:pt x="1817663" y="1515657"/>
                </a:lnTo>
                <a:lnTo>
                  <a:pt x="1825442" y="1562038"/>
                </a:lnTo>
                <a:lnTo>
                  <a:pt x="1832065" y="1608802"/>
                </a:lnTo>
                <a:lnTo>
                  <a:pt x="1837517" y="1655935"/>
                </a:lnTo>
                <a:lnTo>
                  <a:pt x="1841784" y="1703422"/>
                </a:lnTo>
                <a:lnTo>
                  <a:pt x="1844850" y="1751246"/>
                </a:lnTo>
                <a:lnTo>
                  <a:pt x="1846701" y="1799394"/>
                </a:lnTo>
                <a:lnTo>
                  <a:pt x="1847322" y="1847849"/>
                </a:lnTo>
                <a:lnTo>
                  <a:pt x="0" y="1847849"/>
                </a:lnTo>
                <a:lnTo>
                  <a:pt x="0" y="34"/>
                </a:lnTo>
                <a:lnTo>
                  <a:pt x="2663" y="0"/>
                </a:lnTo>
                <a:close/>
              </a:path>
            </a:pathLst>
          </a:custGeom>
          <a:solidFill>
            <a:srgbClr val="81D3EB"/>
          </a:solidFill>
        </p:spPr>
        <p:txBody>
          <a:bodyPr wrap="square" lIns="0" tIns="0" rIns="0" bIns="0" rtlCol="0"/>
          <a:lstStyle/>
          <a:p>
            <a:endParaRPr/>
          </a:p>
        </p:txBody>
      </p:sp>
      <p:sp>
        <p:nvSpPr>
          <p:cNvPr id="62" name="object 9">
            <a:extLst>
              <a:ext uri="{FF2B5EF4-FFF2-40B4-BE49-F238E27FC236}">
                <a16:creationId xmlns:a16="http://schemas.microsoft.com/office/drawing/2014/main" id="{1BB43AF8-3E4B-B843-8596-A0B7F02514EC}"/>
              </a:ext>
            </a:extLst>
          </p:cNvPr>
          <p:cNvSpPr/>
          <p:nvPr userDrawn="1"/>
        </p:nvSpPr>
        <p:spPr>
          <a:xfrm>
            <a:off x="0" y="2"/>
            <a:ext cx="2138680" cy="2138680"/>
          </a:xfrm>
          <a:custGeom>
            <a:avLst/>
            <a:gdLst/>
            <a:ahLst/>
            <a:cxnLst/>
            <a:rect l="l" t="t" r="r" b="b"/>
            <a:pathLst>
              <a:path w="2138680" h="2138680">
                <a:moveTo>
                  <a:pt x="2138337" y="0"/>
                </a:moveTo>
                <a:lnTo>
                  <a:pt x="0" y="2138337"/>
                </a:lnTo>
                <a:lnTo>
                  <a:pt x="0" y="0"/>
                </a:lnTo>
                <a:lnTo>
                  <a:pt x="2138337" y="0"/>
                </a:lnTo>
                <a:close/>
              </a:path>
            </a:pathLst>
          </a:custGeom>
          <a:solidFill>
            <a:srgbClr val="FFFFFF"/>
          </a:solidFill>
        </p:spPr>
        <p:txBody>
          <a:bodyPr wrap="square" lIns="0" tIns="0" rIns="0" bIns="0" rtlCol="0"/>
          <a:lstStyle/>
          <a:p>
            <a:endParaRPr/>
          </a:p>
        </p:txBody>
      </p:sp>
      <p:sp>
        <p:nvSpPr>
          <p:cNvPr id="85" name="Donut 84">
            <a:extLst>
              <a:ext uri="{FF2B5EF4-FFF2-40B4-BE49-F238E27FC236}">
                <a16:creationId xmlns:a16="http://schemas.microsoft.com/office/drawing/2014/main" id="{1DF05E97-8C90-0748-9AC0-3F3733F1DE3B}"/>
              </a:ext>
            </a:extLst>
          </p:cNvPr>
          <p:cNvSpPr/>
          <p:nvPr userDrawn="1"/>
        </p:nvSpPr>
        <p:spPr>
          <a:xfrm>
            <a:off x="13944600" y="-2204718"/>
            <a:ext cx="4343400" cy="4343400"/>
          </a:xfrm>
          <a:prstGeom prst="donu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1" name="Picture 30" descr="Logo&#10;&#10;Description automatically generated">
            <a:extLst>
              <a:ext uri="{FF2B5EF4-FFF2-40B4-BE49-F238E27FC236}">
                <a16:creationId xmlns:a16="http://schemas.microsoft.com/office/drawing/2014/main" id="{CE8C8C18-E998-D145-AEDA-CF48032C92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1547" y="8431466"/>
            <a:ext cx="1297190" cy="1216620"/>
          </a:xfrm>
          <a:prstGeom prst="rect">
            <a:avLst/>
          </a:prstGeom>
        </p:spPr>
      </p:pic>
    </p:spTree>
    <p:extLst>
      <p:ext uri="{BB962C8B-B14F-4D97-AF65-F5344CB8AC3E}">
        <p14:creationId xmlns:p14="http://schemas.microsoft.com/office/powerpoint/2010/main" val="3099307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505EE1E7-DB85-0840-8625-3AE806767A27}"/>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0C234B"/>
          </a:solidFill>
        </p:spPr>
        <p:txBody>
          <a:bodyPr wrap="square" lIns="0" tIns="0" rIns="0" bIns="0" rtlCol="0"/>
          <a:lstStyle/>
          <a:p>
            <a:endParaRPr/>
          </a:p>
        </p:txBody>
      </p:sp>
      <p:sp>
        <p:nvSpPr>
          <p:cNvPr id="9" name="object 6">
            <a:extLst>
              <a:ext uri="{FF2B5EF4-FFF2-40B4-BE49-F238E27FC236}">
                <a16:creationId xmlns:a16="http://schemas.microsoft.com/office/drawing/2014/main" id="{6F01FDF7-A632-184F-A183-0D2F90822EB6}"/>
              </a:ext>
            </a:extLst>
          </p:cNvPr>
          <p:cNvSpPr/>
          <p:nvPr userDrawn="1"/>
        </p:nvSpPr>
        <p:spPr>
          <a:xfrm>
            <a:off x="17870546" y="0"/>
            <a:ext cx="417830" cy="6511925"/>
          </a:xfrm>
          <a:custGeom>
            <a:avLst/>
            <a:gdLst/>
            <a:ahLst/>
            <a:cxnLst/>
            <a:rect l="l" t="t" r="r" b="b"/>
            <a:pathLst>
              <a:path w="417830" h="6511925">
                <a:moveTo>
                  <a:pt x="0" y="0"/>
                </a:moveTo>
                <a:lnTo>
                  <a:pt x="417455" y="0"/>
                </a:lnTo>
                <a:lnTo>
                  <a:pt x="417455" y="6511557"/>
                </a:lnTo>
                <a:lnTo>
                  <a:pt x="0" y="6511557"/>
                </a:lnTo>
                <a:lnTo>
                  <a:pt x="0" y="0"/>
                </a:lnTo>
                <a:close/>
              </a:path>
            </a:pathLst>
          </a:custGeom>
          <a:solidFill>
            <a:srgbClr val="FFFFFF"/>
          </a:solidFill>
        </p:spPr>
        <p:txBody>
          <a:bodyPr wrap="square" lIns="0" tIns="0" rIns="0" bIns="0" rtlCol="0"/>
          <a:lstStyle/>
          <a:p>
            <a:endParaRPr/>
          </a:p>
        </p:txBody>
      </p:sp>
      <p:sp>
        <p:nvSpPr>
          <p:cNvPr id="11" name="object 8">
            <a:extLst>
              <a:ext uri="{FF2B5EF4-FFF2-40B4-BE49-F238E27FC236}">
                <a16:creationId xmlns:a16="http://schemas.microsoft.com/office/drawing/2014/main" id="{B4F26160-26B9-7149-91B9-6BDDFFAC0C76}"/>
              </a:ext>
            </a:extLst>
          </p:cNvPr>
          <p:cNvSpPr/>
          <p:nvPr/>
        </p:nvSpPr>
        <p:spPr>
          <a:xfrm>
            <a:off x="0" y="8477166"/>
            <a:ext cx="1847850" cy="1847850"/>
          </a:xfrm>
          <a:custGeom>
            <a:avLst/>
            <a:gdLst/>
            <a:ahLst/>
            <a:cxnLst/>
            <a:rect l="l" t="t" r="r" b="b"/>
            <a:pathLst>
              <a:path w="1847850" h="1847850">
                <a:moveTo>
                  <a:pt x="2663" y="0"/>
                </a:moveTo>
                <a:lnTo>
                  <a:pt x="51119" y="622"/>
                </a:lnTo>
                <a:lnTo>
                  <a:pt x="99257" y="2480"/>
                </a:lnTo>
                <a:lnTo>
                  <a:pt x="147069" y="5558"/>
                </a:lnTo>
                <a:lnTo>
                  <a:pt x="194538" y="9841"/>
                </a:lnTo>
                <a:lnTo>
                  <a:pt x="241649" y="15313"/>
                </a:lnTo>
                <a:lnTo>
                  <a:pt x="288388" y="21960"/>
                </a:lnTo>
                <a:lnTo>
                  <a:pt x="334739" y="29766"/>
                </a:lnTo>
                <a:lnTo>
                  <a:pt x="380688" y="38716"/>
                </a:lnTo>
                <a:lnTo>
                  <a:pt x="426219" y="48795"/>
                </a:lnTo>
                <a:lnTo>
                  <a:pt x="471317" y="59987"/>
                </a:lnTo>
                <a:lnTo>
                  <a:pt x="515968" y="72278"/>
                </a:lnTo>
                <a:lnTo>
                  <a:pt x="560156" y="85652"/>
                </a:lnTo>
                <a:lnTo>
                  <a:pt x="603865" y="100094"/>
                </a:lnTo>
                <a:lnTo>
                  <a:pt x="647082" y="115589"/>
                </a:lnTo>
                <a:lnTo>
                  <a:pt x="689791" y="132121"/>
                </a:lnTo>
                <a:lnTo>
                  <a:pt x="731976" y="149676"/>
                </a:lnTo>
                <a:lnTo>
                  <a:pt x="773624" y="168237"/>
                </a:lnTo>
                <a:lnTo>
                  <a:pt x="814718" y="187791"/>
                </a:lnTo>
                <a:lnTo>
                  <a:pt x="855244" y="208322"/>
                </a:lnTo>
                <a:lnTo>
                  <a:pt x="895187" y="229814"/>
                </a:lnTo>
                <a:lnTo>
                  <a:pt x="934532" y="252252"/>
                </a:lnTo>
                <a:lnTo>
                  <a:pt x="973263" y="275622"/>
                </a:lnTo>
                <a:lnTo>
                  <a:pt x="1011365" y="299907"/>
                </a:lnTo>
                <a:lnTo>
                  <a:pt x="1048825" y="325094"/>
                </a:lnTo>
                <a:lnTo>
                  <a:pt x="1085625" y="351165"/>
                </a:lnTo>
                <a:lnTo>
                  <a:pt x="1121752" y="378107"/>
                </a:lnTo>
                <a:lnTo>
                  <a:pt x="1157190" y="405905"/>
                </a:lnTo>
                <a:lnTo>
                  <a:pt x="1191925" y="434542"/>
                </a:lnTo>
                <a:lnTo>
                  <a:pt x="1225941" y="464004"/>
                </a:lnTo>
                <a:lnTo>
                  <a:pt x="1259223" y="494275"/>
                </a:lnTo>
                <a:lnTo>
                  <a:pt x="1291756" y="525341"/>
                </a:lnTo>
                <a:lnTo>
                  <a:pt x="1323525" y="557185"/>
                </a:lnTo>
                <a:lnTo>
                  <a:pt x="1354515" y="589794"/>
                </a:lnTo>
                <a:lnTo>
                  <a:pt x="1384711" y="623151"/>
                </a:lnTo>
                <a:lnTo>
                  <a:pt x="1414098" y="657242"/>
                </a:lnTo>
                <a:lnTo>
                  <a:pt x="1442661" y="692051"/>
                </a:lnTo>
                <a:lnTo>
                  <a:pt x="1470385" y="727563"/>
                </a:lnTo>
                <a:lnTo>
                  <a:pt x="1497254" y="763764"/>
                </a:lnTo>
                <a:lnTo>
                  <a:pt x="1523254" y="800636"/>
                </a:lnTo>
                <a:lnTo>
                  <a:pt x="1548370" y="838166"/>
                </a:lnTo>
                <a:lnTo>
                  <a:pt x="1572586" y="876339"/>
                </a:lnTo>
                <a:lnTo>
                  <a:pt x="1595888" y="915138"/>
                </a:lnTo>
                <a:lnTo>
                  <a:pt x="1618261" y="954550"/>
                </a:lnTo>
                <a:lnTo>
                  <a:pt x="1639688" y="994558"/>
                </a:lnTo>
                <a:lnTo>
                  <a:pt x="1660156" y="1035147"/>
                </a:lnTo>
                <a:lnTo>
                  <a:pt x="1679650" y="1076303"/>
                </a:lnTo>
                <a:lnTo>
                  <a:pt x="1698153" y="1118009"/>
                </a:lnTo>
                <a:lnTo>
                  <a:pt x="1715652" y="1160252"/>
                </a:lnTo>
                <a:lnTo>
                  <a:pt x="1732131" y="1203015"/>
                </a:lnTo>
                <a:lnTo>
                  <a:pt x="1747575" y="1246283"/>
                </a:lnTo>
                <a:lnTo>
                  <a:pt x="1761969" y="1290042"/>
                </a:lnTo>
                <a:lnTo>
                  <a:pt x="1775298" y="1334276"/>
                </a:lnTo>
                <a:lnTo>
                  <a:pt x="1787547" y="1378970"/>
                </a:lnTo>
                <a:lnTo>
                  <a:pt x="1798701" y="1424108"/>
                </a:lnTo>
                <a:lnTo>
                  <a:pt x="1808745" y="1469675"/>
                </a:lnTo>
                <a:lnTo>
                  <a:pt x="1817663" y="1515657"/>
                </a:lnTo>
                <a:lnTo>
                  <a:pt x="1825442" y="1562038"/>
                </a:lnTo>
                <a:lnTo>
                  <a:pt x="1832065" y="1608802"/>
                </a:lnTo>
                <a:lnTo>
                  <a:pt x="1837517" y="1655935"/>
                </a:lnTo>
                <a:lnTo>
                  <a:pt x="1841784" y="1703422"/>
                </a:lnTo>
                <a:lnTo>
                  <a:pt x="1844850" y="1751246"/>
                </a:lnTo>
                <a:lnTo>
                  <a:pt x="1846701" y="1799394"/>
                </a:lnTo>
                <a:lnTo>
                  <a:pt x="1847322" y="1847849"/>
                </a:lnTo>
                <a:lnTo>
                  <a:pt x="0" y="1847849"/>
                </a:lnTo>
                <a:lnTo>
                  <a:pt x="0" y="34"/>
                </a:lnTo>
                <a:lnTo>
                  <a:pt x="2663" y="0"/>
                </a:lnTo>
                <a:close/>
              </a:path>
            </a:pathLst>
          </a:custGeom>
          <a:solidFill>
            <a:srgbClr val="81D3EB"/>
          </a:solidFill>
        </p:spPr>
        <p:txBody>
          <a:bodyPr wrap="square" lIns="0" tIns="0" rIns="0" bIns="0" rtlCol="0"/>
          <a:lstStyle/>
          <a:p>
            <a:endParaRPr/>
          </a:p>
        </p:txBody>
      </p:sp>
      <p:sp>
        <p:nvSpPr>
          <p:cNvPr id="12" name="object 9">
            <a:extLst>
              <a:ext uri="{FF2B5EF4-FFF2-40B4-BE49-F238E27FC236}">
                <a16:creationId xmlns:a16="http://schemas.microsoft.com/office/drawing/2014/main" id="{7DC75C97-6DB7-8E48-9148-3D8EC4598A61}"/>
              </a:ext>
            </a:extLst>
          </p:cNvPr>
          <p:cNvSpPr/>
          <p:nvPr/>
        </p:nvSpPr>
        <p:spPr>
          <a:xfrm>
            <a:off x="0" y="-38100"/>
            <a:ext cx="2138680" cy="2138680"/>
          </a:xfrm>
          <a:custGeom>
            <a:avLst/>
            <a:gdLst/>
            <a:ahLst/>
            <a:cxnLst/>
            <a:rect l="l" t="t" r="r" b="b"/>
            <a:pathLst>
              <a:path w="2138680" h="2138680">
                <a:moveTo>
                  <a:pt x="2138337" y="0"/>
                </a:moveTo>
                <a:lnTo>
                  <a:pt x="0" y="2138337"/>
                </a:lnTo>
                <a:lnTo>
                  <a:pt x="0" y="0"/>
                </a:lnTo>
                <a:lnTo>
                  <a:pt x="2138337" y="0"/>
                </a:lnTo>
                <a:close/>
              </a:path>
            </a:pathLst>
          </a:custGeom>
          <a:solidFill>
            <a:srgbClr val="FFFFFF"/>
          </a:solidFill>
        </p:spPr>
        <p:txBody>
          <a:bodyPr wrap="square" lIns="0" tIns="0" rIns="0" bIns="0" rtlCol="0"/>
          <a:lstStyle/>
          <a:p>
            <a:endParaRPr/>
          </a:p>
        </p:txBody>
      </p:sp>
      <p:sp>
        <p:nvSpPr>
          <p:cNvPr id="14" name="Donut 13">
            <a:extLst>
              <a:ext uri="{FF2B5EF4-FFF2-40B4-BE49-F238E27FC236}">
                <a16:creationId xmlns:a16="http://schemas.microsoft.com/office/drawing/2014/main" id="{E25E5E5E-6610-2D4A-801B-64B5595BE225}"/>
              </a:ext>
            </a:extLst>
          </p:cNvPr>
          <p:cNvSpPr/>
          <p:nvPr userDrawn="1"/>
        </p:nvSpPr>
        <p:spPr>
          <a:xfrm>
            <a:off x="-3807056" y="5984644"/>
            <a:ext cx="8226656" cy="8226656"/>
          </a:xfrm>
          <a:prstGeom prst="donu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15" descr="Logo&#10;&#10;Description automatically generated">
            <a:extLst>
              <a:ext uri="{FF2B5EF4-FFF2-40B4-BE49-F238E27FC236}">
                <a16:creationId xmlns:a16="http://schemas.microsoft.com/office/drawing/2014/main" id="{056693AF-19F6-9149-8B8F-862FF67722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1547" y="8431466"/>
            <a:ext cx="1297190" cy="1216620"/>
          </a:xfrm>
          <a:prstGeom prst="rect">
            <a:avLst/>
          </a:prstGeom>
        </p:spPr>
      </p:pic>
    </p:spTree>
    <p:extLst>
      <p:ext uri="{BB962C8B-B14F-4D97-AF65-F5344CB8AC3E}">
        <p14:creationId xmlns:p14="http://schemas.microsoft.com/office/powerpoint/2010/main" val="1113773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AF26900-4035-C348-8FBB-88D1C3D17725}"/>
              </a:ext>
            </a:extLst>
          </p:cNvPr>
          <p:cNvSpPr/>
          <p:nvPr userDrawn="1"/>
        </p:nvSpPr>
        <p:spPr>
          <a:xfrm>
            <a:off x="6324600" y="5273040"/>
            <a:ext cx="6172201" cy="5143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BF52BE-1D84-0042-810C-FDD5F1B24141}"/>
              </a:ext>
            </a:extLst>
          </p:cNvPr>
          <p:cNvSpPr/>
          <p:nvPr userDrawn="1"/>
        </p:nvSpPr>
        <p:spPr>
          <a:xfrm>
            <a:off x="6324600" y="0"/>
            <a:ext cx="6172201" cy="5143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1E4E52A-E27D-D841-95AA-F6777ACC0108}"/>
              </a:ext>
            </a:extLst>
          </p:cNvPr>
          <p:cNvSpPr/>
          <p:nvPr userDrawn="1"/>
        </p:nvSpPr>
        <p:spPr>
          <a:xfrm>
            <a:off x="0" y="0"/>
            <a:ext cx="6172201" cy="1028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6">
            <a:extLst>
              <a:ext uri="{FF2B5EF4-FFF2-40B4-BE49-F238E27FC236}">
                <a16:creationId xmlns:a16="http://schemas.microsoft.com/office/drawing/2014/main" id="{F4CF7A6E-6353-2344-A645-B6B817F3153F}"/>
              </a:ext>
            </a:extLst>
          </p:cNvPr>
          <p:cNvSpPr/>
          <p:nvPr userDrawn="1"/>
        </p:nvSpPr>
        <p:spPr>
          <a:xfrm>
            <a:off x="17392592" y="-38100"/>
            <a:ext cx="895350" cy="3524885"/>
          </a:xfrm>
          <a:custGeom>
            <a:avLst/>
            <a:gdLst/>
            <a:ahLst/>
            <a:cxnLst/>
            <a:rect l="l" t="t" r="r" b="b"/>
            <a:pathLst>
              <a:path w="895350" h="3524884">
                <a:moveTo>
                  <a:pt x="0" y="0"/>
                </a:moveTo>
                <a:lnTo>
                  <a:pt x="895349" y="0"/>
                </a:lnTo>
                <a:lnTo>
                  <a:pt x="895349" y="3524309"/>
                </a:lnTo>
                <a:lnTo>
                  <a:pt x="0" y="3524309"/>
                </a:lnTo>
                <a:lnTo>
                  <a:pt x="0" y="0"/>
                </a:lnTo>
                <a:close/>
              </a:path>
            </a:pathLst>
          </a:custGeom>
          <a:solidFill>
            <a:srgbClr val="AB0520"/>
          </a:solidFill>
        </p:spPr>
        <p:txBody>
          <a:bodyPr wrap="square" lIns="0" tIns="0" rIns="0" bIns="0" rtlCol="0"/>
          <a:lstStyle/>
          <a:p>
            <a:endParaRPr/>
          </a:p>
        </p:txBody>
      </p:sp>
      <p:sp>
        <p:nvSpPr>
          <p:cNvPr id="7" name="object 7">
            <a:extLst>
              <a:ext uri="{FF2B5EF4-FFF2-40B4-BE49-F238E27FC236}">
                <a16:creationId xmlns:a16="http://schemas.microsoft.com/office/drawing/2014/main" id="{874D8267-50FE-7C41-A2CD-28D5CF4FBFD8}"/>
              </a:ext>
            </a:extLst>
          </p:cNvPr>
          <p:cNvSpPr/>
          <p:nvPr userDrawn="1"/>
        </p:nvSpPr>
        <p:spPr>
          <a:xfrm>
            <a:off x="1032718" y="9115401"/>
            <a:ext cx="4724400" cy="1172210"/>
          </a:xfrm>
          <a:custGeom>
            <a:avLst/>
            <a:gdLst/>
            <a:ahLst/>
            <a:cxnLst/>
            <a:rect l="l" t="t" r="r" b="b"/>
            <a:pathLst>
              <a:path w="4724400" h="1172209">
                <a:moveTo>
                  <a:pt x="0" y="0"/>
                </a:moveTo>
                <a:lnTo>
                  <a:pt x="4724399" y="0"/>
                </a:lnTo>
                <a:lnTo>
                  <a:pt x="4724399" y="1171597"/>
                </a:lnTo>
                <a:lnTo>
                  <a:pt x="0" y="1171597"/>
                </a:lnTo>
                <a:lnTo>
                  <a:pt x="0" y="0"/>
                </a:lnTo>
                <a:close/>
              </a:path>
            </a:pathLst>
          </a:custGeom>
          <a:solidFill>
            <a:srgbClr val="81D3EB"/>
          </a:solidFill>
        </p:spPr>
        <p:txBody>
          <a:bodyPr wrap="square" lIns="0" tIns="0" rIns="0" bIns="0" rtlCol="0"/>
          <a:lstStyle/>
          <a:p>
            <a:endParaRPr/>
          </a:p>
        </p:txBody>
      </p:sp>
      <p:sp>
        <p:nvSpPr>
          <p:cNvPr id="8" name="object 8">
            <a:extLst>
              <a:ext uri="{FF2B5EF4-FFF2-40B4-BE49-F238E27FC236}">
                <a16:creationId xmlns:a16="http://schemas.microsoft.com/office/drawing/2014/main" id="{147765A5-3B82-BC41-9F1B-74D8A7D059F0}"/>
              </a:ext>
            </a:extLst>
          </p:cNvPr>
          <p:cNvSpPr/>
          <p:nvPr userDrawn="1"/>
        </p:nvSpPr>
        <p:spPr>
          <a:xfrm>
            <a:off x="15479262" y="2086012"/>
            <a:ext cx="2807970" cy="1400175"/>
          </a:xfrm>
          <a:custGeom>
            <a:avLst/>
            <a:gdLst/>
            <a:ahLst/>
            <a:cxnLst/>
            <a:rect l="l" t="t" r="r" b="b"/>
            <a:pathLst>
              <a:path w="2807969" h="1400175">
                <a:moveTo>
                  <a:pt x="1402564" y="0"/>
                </a:moveTo>
                <a:lnTo>
                  <a:pt x="1450870" y="811"/>
                </a:lnTo>
                <a:lnTo>
                  <a:pt x="1498767" y="3229"/>
                </a:lnTo>
                <a:lnTo>
                  <a:pt x="1546229" y="7227"/>
                </a:lnTo>
                <a:lnTo>
                  <a:pt x="1593229" y="12779"/>
                </a:lnTo>
                <a:lnTo>
                  <a:pt x="1639741" y="19859"/>
                </a:lnTo>
                <a:lnTo>
                  <a:pt x="1685740" y="28441"/>
                </a:lnTo>
                <a:lnTo>
                  <a:pt x="1731198" y="38499"/>
                </a:lnTo>
                <a:lnTo>
                  <a:pt x="1776091" y="50007"/>
                </a:lnTo>
                <a:lnTo>
                  <a:pt x="1820391" y="62939"/>
                </a:lnTo>
                <a:lnTo>
                  <a:pt x="1864072" y="77268"/>
                </a:lnTo>
                <a:lnTo>
                  <a:pt x="1907110" y="92970"/>
                </a:lnTo>
                <a:lnTo>
                  <a:pt x="1949476" y="110016"/>
                </a:lnTo>
                <a:lnTo>
                  <a:pt x="1991146" y="128383"/>
                </a:lnTo>
                <a:lnTo>
                  <a:pt x="2032092" y="148043"/>
                </a:lnTo>
                <a:lnTo>
                  <a:pt x="2072290" y="168970"/>
                </a:lnTo>
                <a:lnTo>
                  <a:pt x="2111712" y="191139"/>
                </a:lnTo>
                <a:lnTo>
                  <a:pt x="2150333" y="214524"/>
                </a:lnTo>
                <a:lnTo>
                  <a:pt x="2188127" y="239098"/>
                </a:lnTo>
                <a:lnTo>
                  <a:pt x="2225067" y="264835"/>
                </a:lnTo>
                <a:lnTo>
                  <a:pt x="2261127" y="291709"/>
                </a:lnTo>
                <a:lnTo>
                  <a:pt x="2296281" y="319695"/>
                </a:lnTo>
                <a:lnTo>
                  <a:pt x="2330503" y="348766"/>
                </a:lnTo>
                <a:lnTo>
                  <a:pt x="2363767" y="378896"/>
                </a:lnTo>
                <a:lnTo>
                  <a:pt x="2396047" y="410059"/>
                </a:lnTo>
                <a:lnTo>
                  <a:pt x="2427316" y="442229"/>
                </a:lnTo>
                <a:lnTo>
                  <a:pt x="2457548" y="475380"/>
                </a:lnTo>
                <a:lnTo>
                  <a:pt x="2486718" y="509487"/>
                </a:lnTo>
                <a:lnTo>
                  <a:pt x="2514799" y="544522"/>
                </a:lnTo>
                <a:lnTo>
                  <a:pt x="2541765" y="580459"/>
                </a:lnTo>
                <a:lnTo>
                  <a:pt x="2567589" y="617274"/>
                </a:lnTo>
                <a:lnTo>
                  <a:pt x="2592247" y="654939"/>
                </a:lnTo>
                <a:lnTo>
                  <a:pt x="2615711" y="693429"/>
                </a:lnTo>
                <a:lnTo>
                  <a:pt x="2637955" y="732718"/>
                </a:lnTo>
                <a:lnTo>
                  <a:pt x="2658954" y="772780"/>
                </a:lnTo>
                <a:lnTo>
                  <a:pt x="2678681" y="813587"/>
                </a:lnTo>
                <a:lnTo>
                  <a:pt x="2697110" y="855116"/>
                </a:lnTo>
                <a:lnTo>
                  <a:pt x="2714215" y="897339"/>
                </a:lnTo>
                <a:lnTo>
                  <a:pt x="2729969" y="940230"/>
                </a:lnTo>
                <a:lnTo>
                  <a:pt x="2744347" y="983764"/>
                </a:lnTo>
                <a:lnTo>
                  <a:pt x="2757323" y="1027913"/>
                </a:lnTo>
                <a:lnTo>
                  <a:pt x="2768870" y="1072654"/>
                </a:lnTo>
                <a:lnTo>
                  <a:pt x="2778962" y="1117958"/>
                </a:lnTo>
                <a:lnTo>
                  <a:pt x="2787574" y="1163801"/>
                </a:lnTo>
                <a:lnTo>
                  <a:pt x="2794678" y="1210155"/>
                </a:lnTo>
                <a:lnTo>
                  <a:pt x="2800249" y="1256996"/>
                </a:lnTo>
                <a:lnTo>
                  <a:pt x="2804260" y="1304297"/>
                </a:lnTo>
                <a:lnTo>
                  <a:pt x="2806686" y="1352032"/>
                </a:lnTo>
                <a:lnTo>
                  <a:pt x="2807501" y="1400174"/>
                </a:lnTo>
                <a:lnTo>
                  <a:pt x="2387444" y="1400174"/>
                </a:lnTo>
                <a:lnTo>
                  <a:pt x="2386307" y="1352657"/>
                </a:lnTo>
                <a:lnTo>
                  <a:pt x="2382931" y="1305719"/>
                </a:lnTo>
                <a:lnTo>
                  <a:pt x="2377367" y="1259412"/>
                </a:lnTo>
                <a:lnTo>
                  <a:pt x="2369668" y="1213787"/>
                </a:lnTo>
                <a:lnTo>
                  <a:pt x="2359884" y="1168898"/>
                </a:lnTo>
                <a:lnTo>
                  <a:pt x="2348069" y="1124794"/>
                </a:lnTo>
                <a:lnTo>
                  <a:pt x="2334274" y="1081528"/>
                </a:lnTo>
                <a:lnTo>
                  <a:pt x="2318550" y="1039151"/>
                </a:lnTo>
                <a:lnTo>
                  <a:pt x="2300949" y="997715"/>
                </a:lnTo>
                <a:lnTo>
                  <a:pt x="2281524" y="957271"/>
                </a:lnTo>
                <a:lnTo>
                  <a:pt x="2260325" y="917872"/>
                </a:lnTo>
                <a:lnTo>
                  <a:pt x="2237406" y="879569"/>
                </a:lnTo>
                <a:lnTo>
                  <a:pt x="2212817" y="842413"/>
                </a:lnTo>
                <a:lnTo>
                  <a:pt x="2186610" y="806456"/>
                </a:lnTo>
                <a:lnTo>
                  <a:pt x="2158838" y="771749"/>
                </a:lnTo>
                <a:lnTo>
                  <a:pt x="2129551" y="738345"/>
                </a:lnTo>
                <a:lnTo>
                  <a:pt x="2098803" y="706296"/>
                </a:lnTo>
                <a:lnTo>
                  <a:pt x="2066644" y="675651"/>
                </a:lnTo>
                <a:lnTo>
                  <a:pt x="2033126" y="646464"/>
                </a:lnTo>
                <a:lnTo>
                  <a:pt x="1998302" y="618786"/>
                </a:lnTo>
                <a:lnTo>
                  <a:pt x="1962223" y="592668"/>
                </a:lnTo>
                <a:lnTo>
                  <a:pt x="1924940" y="568162"/>
                </a:lnTo>
                <a:lnTo>
                  <a:pt x="1886506" y="545320"/>
                </a:lnTo>
                <a:lnTo>
                  <a:pt x="1846973" y="524194"/>
                </a:lnTo>
                <a:lnTo>
                  <a:pt x="1806392" y="504834"/>
                </a:lnTo>
                <a:lnTo>
                  <a:pt x="1764815" y="487293"/>
                </a:lnTo>
                <a:lnTo>
                  <a:pt x="1722294" y="471623"/>
                </a:lnTo>
                <a:lnTo>
                  <a:pt x="1678881" y="457874"/>
                </a:lnTo>
                <a:lnTo>
                  <a:pt x="1634627" y="446099"/>
                </a:lnTo>
                <a:lnTo>
                  <a:pt x="1589585" y="436349"/>
                </a:lnTo>
                <a:lnTo>
                  <a:pt x="1543805" y="428675"/>
                </a:lnTo>
                <a:lnTo>
                  <a:pt x="1497341" y="423131"/>
                </a:lnTo>
                <a:lnTo>
                  <a:pt x="1450243" y="419766"/>
                </a:lnTo>
                <a:lnTo>
                  <a:pt x="1402564" y="418633"/>
                </a:lnTo>
                <a:lnTo>
                  <a:pt x="1354884" y="419766"/>
                </a:lnTo>
                <a:lnTo>
                  <a:pt x="1307787" y="423131"/>
                </a:lnTo>
                <a:lnTo>
                  <a:pt x="1261322" y="428675"/>
                </a:lnTo>
                <a:lnTo>
                  <a:pt x="1215543" y="436349"/>
                </a:lnTo>
                <a:lnTo>
                  <a:pt x="1170500" y="446099"/>
                </a:lnTo>
                <a:lnTo>
                  <a:pt x="1126246" y="457874"/>
                </a:lnTo>
                <a:lnTo>
                  <a:pt x="1082833" y="471623"/>
                </a:lnTo>
                <a:lnTo>
                  <a:pt x="1040312" y="487293"/>
                </a:lnTo>
                <a:lnTo>
                  <a:pt x="998735" y="504834"/>
                </a:lnTo>
                <a:lnTo>
                  <a:pt x="958154" y="524194"/>
                </a:lnTo>
                <a:lnTo>
                  <a:pt x="918621" y="545320"/>
                </a:lnTo>
                <a:lnTo>
                  <a:pt x="880187" y="568162"/>
                </a:lnTo>
                <a:lnTo>
                  <a:pt x="842905" y="592668"/>
                </a:lnTo>
                <a:lnTo>
                  <a:pt x="806825" y="618786"/>
                </a:lnTo>
                <a:lnTo>
                  <a:pt x="772001" y="646464"/>
                </a:lnTo>
                <a:lnTo>
                  <a:pt x="738484" y="675651"/>
                </a:lnTo>
                <a:lnTo>
                  <a:pt x="706325" y="706296"/>
                </a:lnTo>
                <a:lnTo>
                  <a:pt x="675576" y="738345"/>
                </a:lnTo>
                <a:lnTo>
                  <a:pt x="646290" y="771749"/>
                </a:lnTo>
                <a:lnTo>
                  <a:pt x="618517" y="806456"/>
                </a:lnTo>
                <a:lnTo>
                  <a:pt x="592311" y="842413"/>
                </a:lnTo>
                <a:lnTo>
                  <a:pt x="567721" y="879569"/>
                </a:lnTo>
                <a:lnTo>
                  <a:pt x="544802" y="917872"/>
                </a:lnTo>
                <a:lnTo>
                  <a:pt x="523603" y="957271"/>
                </a:lnTo>
                <a:lnTo>
                  <a:pt x="504178" y="997715"/>
                </a:lnTo>
                <a:lnTo>
                  <a:pt x="486577" y="1039151"/>
                </a:lnTo>
                <a:lnTo>
                  <a:pt x="470854" y="1081528"/>
                </a:lnTo>
                <a:lnTo>
                  <a:pt x="457058" y="1124794"/>
                </a:lnTo>
                <a:lnTo>
                  <a:pt x="445243" y="1168898"/>
                </a:lnTo>
                <a:lnTo>
                  <a:pt x="435460" y="1213787"/>
                </a:lnTo>
                <a:lnTo>
                  <a:pt x="427760" y="1259412"/>
                </a:lnTo>
                <a:lnTo>
                  <a:pt x="422197" y="1305719"/>
                </a:lnTo>
                <a:lnTo>
                  <a:pt x="418820" y="1352657"/>
                </a:lnTo>
                <a:lnTo>
                  <a:pt x="417684" y="1400174"/>
                </a:lnTo>
                <a:lnTo>
                  <a:pt x="0" y="1400174"/>
                </a:lnTo>
                <a:lnTo>
                  <a:pt x="811" y="1352032"/>
                </a:lnTo>
                <a:lnTo>
                  <a:pt x="3228" y="1304297"/>
                </a:lnTo>
                <a:lnTo>
                  <a:pt x="7225" y="1256996"/>
                </a:lnTo>
                <a:lnTo>
                  <a:pt x="12776" y="1210155"/>
                </a:lnTo>
                <a:lnTo>
                  <a:pt x="19855" y="1163801"/>
                </a:lnTo>
                <a:lnTo>
                  <a:pt x="28436" y="1117958"/>
                </a:lnTo>
                <a:lnTo>
                  <a:pt x="38494" y="1072654"/>
                </a:lnTo>
                <a:lnTo>
                  <a:pt x="50002" y="1027913"/>
                </a:lnTo>
                <a:lnTo>
                  <a:pt x="62934" y="983764"/>
                </a:lnTo>
                <a:lnTo>
                  <a:pt x="77265" y="940230"/>
                </a:lnTo>
                <a:lnTo>
                  <a:pt x="92969" y="897339"/>
                </a:lnTo>
                <a:lnTo>
                  <a:pt x="110020" y="855116"/>
                </a:lnTo>
                <a:lnTo>
                  <a:pt x="128392" y="813587"/>
                </a:lnTo>
                <a:lnTo>
                  <a:pt x="148059" y="772780"/>
                </a:lnTo>
                <a:lnTo>
                  <a:pt x="168995" y="732718"/>
                </a:lnTo>
                <a:lnTo>
                  <a:pt x="191174" y="693429"/>
                </a:lnTo>
                <a:lnTo>
                  <a:pt x="214571" y="654939"/>
                </a:lnTo>
                <a:lnTo>
                  <a:pt x="239160" y="617274"/>
                </a:lnTo>
                <a:lnTo>
                  <a:pt x="264915" y="580459"/>
                </a:lnTo>
                <a:lnTo>
                  <a:pt x="291809" y="544522"/>
                </a:lnTo>
                <a:lnTo>
                  <a:pt x="319817" y="509487"/>
                </a:lnTo>
                <a:lnTo>
                  <a:pt x="348914" y="475380"/>
                </a:lnTo>
                <a:lnTo>
                  <a:pt x="379072" y="442229"/>
                </a:lnTo>
                <a:lnTo>
                  <a:pt x="410267" y="410059"/>
                </a:lnTo>
                <a:lnTo>
                  <a:pt x="442473" y="378896"/>
                </a:lnTo>
                <a:lnTo>
                  <a:pt x="475663" y="348766"/>
                </a:lnTo>
                <a:lnTo>
                  <a:pt x="509812" y="319695"/>
                </a:lnTo>
                <a:lnTo>
                  <a:pt x="544893" y="291709"/>
                </a:lnTo>
                <a:lnTo>
                  <a:pt x="580882" y="264835"/>
                </a:lnTo>
                <a:lnTo>
                  <a:pt x="617751" y="239098"/>
                </a:lnTo>
                <a:lnTo>
                  <a:pt x="655476" y="214524"/>
                </a:lnTo>
                <a:lnTo>
                  <a:pt x="694030" y="191139"/>
                </a:lnTo>
                <a:lnTo>
                  <a:pt x="733388" y="168970"/>
                </a:lnTo>
                <a:lnTo>
                  <a:pt x="773523" y="148043"/>
                </a:lnTo>
                <a:lnTo>
                  <a:pt x="814409" y="128383"/>
                </a:lnTo>
                <a:lnTo>
                  <a:pt x="856022" y="110016"/>
                </a:lnTo>
                <a:lnTo>
                  <a:pt x="898334" y="92970"/>
                </a:lnTo>
                <a:lnTo>
                  <a:pt x="941321" y="77268"/>
                </a:lnTo>
                <a:lnTo>
                  <a:pt x="984955" y="62939"/>
                </a:lnTo>
                <a:lnTo>
                  <a:pt x="1029212" y="50007"/>
                </a:lnTo>
                <a:lnTo>
                  <a:pt x="1074066" y="38499"/>
                </a:lnTo>
                <a:lnTo>
                  <a:pt x="1119489" y="28441"/>
                </a:lnTo>
                <a:lnTo>
                  <a:pt x="1165458" y="19859"/>
                </a:lnTo>
                <a:lnTo>
                  <a:pt x="1211945" y="12779"/>
                </a:lnTo>
                <a:lnTo>
                  <a:pt x="1258925" y="7227"/>
                </a:lnTo>
                <a:lnTo>
                  <a:pt x="1306372" y="3229"/>
                </a:lnTo>
                <a:lnTo>
                  <a:pt x="1354260" y="811"/>
                </a:lnTo>
                <a:lnTo>
                  <a:pt x="1402564" y="0"/>
                </a:lnTo>
                <a:close/>
              </a:path>
            </a:pathLst>
          </a:custGeom>
          <a:solidFill>
            <a:srgbClr val="FFFFFF"/>
          </a:solidFill>
        </p:spPr>
        <p:txBody>
          <a:bodyPr wrap="square" lIns="0" tIns="0" rIns="0" bIns="0" rtlCol="0"/>
          <a:lstStyle/>
          <a:p>
            <a:endParaRPr/>
          </a:p>
        </p:txBody>
      </p:sp>
      <p:pic>
        <p:nvPicPr>
          <p:cNvPr id="19" name="Picture 18">
            <a:extLst>
              <a:ext uri="{FF2B5EF4-FFF2-40B4-BE49-F238E27FC236}">
                <a16:creationId xmlns:a16="http://schemas.microsoft.com/office/drawing/2014/main" id="{25F033FC-9BD8-154D-8A7F-11DAC15D6F4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extLst>
      <p:ext uri="{BB962C8B-B14F-4D97-AF65-F5344CB8AC3E}">
        <p14:creationId xmlns:p14="http://schemas.microsoft.com/office/powerpoint/2010/main" val="1897338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object 3">
            <a:extLst>
              <a:ext uri="{FF2B5EF4-FFF2-40B4-BE49-F238E27FC236}">
                <a16:creationId xmlns:a16="http://schemas.microsoft.com/office/drawing/2014/main" id="{1B8839D1-F095-B94B-B26D-BD332C515404}"/>
              </a:ext>
            </a:extLst>
          </p:cNvPr>
          <p:cNvSpPr/>
          <p:nvPr userDrawn="1"/>
        </p:nvSpPr>
        <p:spPr>
          <a:xfrm>
            <a:off x="13563600" y="5563893"/>
            <a:ext cx="4724274" cy="4724274"/>
          </a:xfrm>
          <a:custGeom>
            <a:avLst/>
            <a:gdLst/>
            <a:ahLst/>
            <a:cxnLst/>
            <a:rect l="l" t="t" r="r" b="b"/>
            <a:pathLst>
              <a:path w="2381250" h="2381250">
                <a:moveTo>
                  <a:pt x="2381249" y="0"/>
                </a:moveTo>
                <a:lnTo>
                  <a:pt x="2381249" y="711961"/>
                </a:lnTo>
                <a:lnTo>
                  <a:pt x="2332932" y="712649"/>
                </a:lnTo>
                <a:lnTo>
                  <a:pt x="2284953" y="714700"/>
                </a:lnTo>
                <a:lnTo>
                  <a:pt x="2237330" y="718095"/>
                </a:lnTo>
                <a:lnTo>
                  <a:pt x="2190082" y="722816"/>
                </a:lnTo>
                <a:lnTo>
                  <a:pt x="2143229" y="728843"/>
                </a:lnTo>
                <a:lnTo>
                  <a:pt x="2096788" y="736160"/>
                </a:lnTo>
                <a:lnTo>
                  <a:pt x="2050778" y="744746"/>
                </a:lnTo>
                <a:lnTo>
                  <a:pt x="2005219" y="754584"/>
                </a:lnTo>
                <a:lnTo>
                  <a:pt x="1960127" y="765654"/>
                </a:lnTo>
                <a:lnTo>
                  <a:pt x="1915523" y="777938"/>
                </a:lnTo>
                <a:lnTo>
                  <a:pt x="1871425" y="791417"/>
                </a:lnTo>
                <a:lnTo>
                  <a:pt x="1827851" y="806073"/>
                </a:lnTo>
                <a:lnTo>
                  <a:pt x="1784820" y="821887"/>
                </a:lnTo>
                <a:lnTo>
                  <a:pt x="1742351" y="838840"/>
                </a:lnTo>
                <a:lnTo>
                  <a:pt x="1700462" y="856914"/>
                </a:lnTo>
                <a:lnTo>
                  <a:pt x="1659172" y="876090"/>
                </a:lnTo>
                <a:lnTo>
                  <a:pt x="1618499" y="896350"/>
                </a:lnTo>
                <a:lnTo>
                  <a:pt x="1578463" y="917674"/>
                </a:lnTo>
                <a:lnTo>
                  <a:pt x="1539082" y="940045"/>
                </a:lnTo>
                <a:lnTo>
                  <a:pt x="1500374" y="963443"/>
                </a:lnTo>
                <a:lnTo>
                  <a:pt x="1462358" y="987850"/>
                </a:lnTo>
                <a:lnTo>
                  <a:pt x="1425053" y="1013248"/>
                </a:lnTo>
                <a:lnTo>
                  <a:pt x="1388478" y="1039617"/>
                </a:lnTo>
                <a:lnTo>
                  <a:pt x="1352650" y="1066939"/>
                </a:lnTo>
                <a:lnTo>
                  <a:pt x="1317590" y="1095196"/>
                </a:lnTo>
                <a:lnTo>
                  <a:pt x="1283314" y="1124368"/>
                </a:lnTo>
                <a:lnTo>
                  <a:pt x="1249842" y="1154438"/>
                </a:lnTo>
                <a:lnTo>
                  <a:pt x="1217193" y="1185386"/>
                </a:lnTo>
                <a:lnTo>
                  <a:pt x="1185386" y="1217193"/>
                </a:lnTo>
                <a:lnTo>
                  <a:pt x="1154438" y="1249842"/>
                </a:lnTo>
                <a:lnTo>
                  <a:pt x="1124368" y="1283314"/>
                </a:lnTo>
                <a:lnTo>
                  <a:pt x="1095196" y="1317590"/>
                </a:lnTo>
                <a:lnTo>
                  <a:pt x="1066939" y="1352650"/>
                </a:lnTo>
                <a:lnTo>
                  <a:pt x="1039617" y="1388478"/>
                </a:lnTo>
                <a:lnTo>
                  <a:pt x="1013248" y="1425053"/>
                </a:lnTo>
                <a:lnTo>
                  <a:pt x="987850" y="1462358"/>
                </a:lnTo>
                <a:lnTo>
                  <a:pt x="963443" y="1500374"/>
                </a:lnTo>
                <a:lnTo>
                  <a:pt x="940045" y="1539082"/>
                </a:lnTo>
                <a:lnTo>
                  <a:pt x="917674" y="1578463"/>
                </a:lnTo>
                <a:lnTo>
                  <a:pt x="896350" y="1618499"/>
                </a:lnTo>
                <a:lnTo>
                  <a:pt x="876090" y="1659172"/>
                </a:lnTo>
                <a:lnTo>
                  <a:pt x="856914" y="1700462"/>
                </a:lnTo>
                <a:lnTo>
                  <a:pt x="838840" y="1742351"/>
                </a:lnTo>
                <a:lnTo>
                  <a:pt x="821887" y="1784820"/>
                </a:lnTo>
                <a:lnTo>
                  <a:pt x="806073" y="1827851"/>
                </a:lnTo>
                <a:lnTo>
                  <a:pt x="791417" y="1871425"/>
                </a:lnTo>
                <a:lnTo>
                  <a:pt x="777938" y="1915523"/>
                </a:lnTo>
                <a:lnTo>
                  <a:pt x="765654" y="1960127"/>
                </a:lnTo>
                <a:lnTo>
                  <a:pt x="754584" y="2005219"/>
                </a:lnTo>
                <a:lnTo>
                  <a:pt x="744746" y="2050778"/>
                </a:lnTo>
                <a:lnTo>
                  <a:pt x="736160" y="2096788"/>
                </a:lnTo>
                <a:lnTo>
                  <a:pt x="728843" y="2143229"/>
                </a:lnTo>
                <a:lnTo>
                  <a:pt x="722816" y="2190082"/>
                </a:lnTo>
                <a:lnTo>
                  <a:pt x="718095" y="2237330"/>
                </a:lnTo>
                <a:lnTo>
                  <a:pt x="714700" y="2284953"/>
                </a:lnTo>
                <a:lnTo>
                  <a:pt x="712649" y="2332932"/>
                </a:lnTo>
                <a:lnTo>
                  <a:pt x="711961" y="2381249"/>
                </a:lnTo>
                <a:lnTo>
                  <a:pt x="0" y="2381249"/>
                </a:lnTo>
                <a:lnTo>
                  <a:pt x="485" y="2332650"/>
                </a:lnTo>
                <a:lnTo>
                  <a:pt x="1937" y="2284287"/>
                </a:lnTo>
                <a:lnTo>
                  <a:pt x="4345" y="2236171"/>
                </a:lnTo>
                <a:lnTo>
                  <a:pt x="7699" y="2188310"/>
                </a:lnTo>
                <a:lnTo>
                  <a:pt x="11992" y="2140715"/>
                </a:lnTo>
                <a:lnTo>
                  <a:pt x="17214" y="2093393"/>
                </a:lnTo>
                <a:lnTo>
                  <a:pt x="23355" y="2046355"/>
                </a:lnTo>
                <a:lnTo>
                  <a:pt x="30406" y="1999610"/>
                </a:lnTo>
                <a:lnTo>
                  <a:pt x="38358" y="1953167"/>
                </a:lnTo>
                <a:lnTo>
                  <a:pt x="47202" y="1907034"/>
                </a:lnTo>
                <a:lnTo>
                  <a:pt x="56929" y="1861222"/>
                </a:lnTo>
                <a:lnTo>
                  <a:pt x="67529" y="1815739"/>
                </a:lnTo>
                <a:lnTo>
                  <a:pt x="78993" y="1770595"/>
                </a:lnTo>
                <a:lnTo>
                  <a:pt x="91313" y="1725799"/>
                </a:lnTo>
                <a:lnTo>
                  <a:pt x="104478" y="1681360"/>
                </a:lnTo>
                <a:lnTo>
                  <a:pt x="118479" y="1637287"/>
                </a:lnTo>
                <a:lnTo>
                  <a:pt x="133308" y="1593590"/>
                </a:lnTo>
                <a:lnTo>
                  <a:pt x="148955" y="1550277"/>
                </a:lnTo>
                <a:lnTo>
                  <a:pt x="165410" y="1507359"/>
                </a:lnTo>
                <a:lnTo>
                  <a:pt x="182665" y="1464844"/>
                </a:lnTo>
                <a:lnTo>
                  <a:pt x="200711" y="1422741"/>
                </a:lnTo>
                <a:lnTo>
                  <a:pt x="219538" y="1381060"/>
                </a:lnTo>
                <a:lnTo>
                  <a:pt x="239137" y="1339810"/>
                </a:lnTo>
                <a:lnTo>
                  <a:pt x="259498" y="1299000"/>
                </a:lnTo>
                <a:lnTo>
                  <a:pt x="280614" y="1258639"/>
                </a:lnTo>
                <a:lnTo>
                  <a:pt x="302473" y="1218737"/>
                </a:lnTo>
                <a:lnTo>
                  <a:pt x="325068" y="1179302"/>
                </a:lnTo>
                <a:lnTo>
                  <a:pt x="348388" y="1140345"/>
                </a:lnTo>
                <a:lnTo>
                  <a:pt x="372425" y="1101873"/>
                </a:lnTo>
                <a:lnTo>
                  <a:pt x="397170" y="1063897"/>
                </a:lnTo>
                <a:lnTo>
                  <a:pt x="422612" y="1026426"/>
                </a:lnTo>
                <a:lnTo>
                  <a:pt x="448744" y="989469"/>
                </a:lnTo>
                <a:lnTo>
                  <a:pt x="475556" y="953034"/>
                </a:lnTo>
                <a:lnTo>
                  <a:pt x="503038" y="917132"/>
                </a:lnTo>
                <a:lnTo>
                  <a:pt x="531181" y="881772"/>
                </a:lnTo>
                <a:lnTo>
                  <a:pt x="559977" y="846962"/>
                </a:lnTo>
                <a:lnTo>
                  <a:pt x="589415" y="812712"/>
                </a:lnTo>
                <a:lnTo>
                  <a:pt x="619488" y="779031"/>
                </a:lnTo>
                <a:lnTo>
                  <a:pt x="650184" y="745929"/>
                </a:lnTo>
                <a:lnTo>
                  <a:pt x="681496" y="713414"/>
                </a:lnTo>
                <a:lnTo>
                  <a:pt x="713414" y="681496"/>
                </a:lnTo>
                <a:lnTo>
                  <a:pt x="745929" y="650184"/>
                </a:lnTo>
                <a:lnTo>
                  <a:pt x="779031" y="619488"/>
                </a:lnTo>
                <a:lnTo>
                  <a:pt x="812712" y="589415"/>
                </a:lnTo>
                <a:lnTo>
                  <a:pt x="846962" y="559977"/>
                </a:lnTo>
                <a:lnTo>
                  <a:pt x="881772" y="531181"/>
                </a:lnTo>
                <a:lnTo>
                  <a:pt x="917132" y="503038"/>
                </a:lnTo>
                <a:lnTo>
                  <a:pt x="953034" y="475556"/>
                </a:lnTo>
                <a:lnTo>
                  <a:pt x="989469" y="448744"/>
                </a:lnTo>
                <a:lnTo>
                  <a:pt x="1026426" y="422612"/>
                </a:lnTo>
                <a:lnTo>
                  <a:pt x="1063897" y="397170"/>
                </a:lnTo>
                <a:lnTo>
                  <a:pt x="1101873" y="372425"/>
                </a:lnTo>
                <a:lnTo>
                  <a:pt x="1140345" y="348388"/>
                </a:lnTo>
                <a:lnTo>
                  <a:pt x="1179302" y="325068"/>
                </a:lnTo>
                <a:lnTo>
                  <a:pt x="1218737" y="302473"/>
                </a:lnTo>
                <a:lnTo>
                  <a:pt x="1258639" y="280614"/>
                </a:lnTo>
                <a:lnTo>
                  <a:pt x="1299000" y="259498"/>
                </a:lnTo>
                <a:lnTo>
                  <a:pt x="1339810" y="239137"/>
                </a:lnTo>
                <a:lnTo>
                  <a:pt x="1381060" y="219538"/>
                </a:lnTo>
                <a:lnTo>
                  <a:pt x="1422741" y="200711"/>
                </a:lnTo>
                <a:lnTo>
                  <a:pt x="1464844" y="182665"/>
                </a:lnTo>
                <a:lnTo>
                  <a:pt x="1507359" y="165410"/>
                </a:lnTo>
                <a:lnTo>
                  <a:pt x="1550277" y="148955"/>
                </a:lnTo>
                <a:lnTo>
                  <a:pt x="1593590" y="133308"/>
                </a:lnTo>
                <a:lnTo>
                  <a:pt x="1637287" y="118479"/>
                </a:lnTo>
                <a:lnTo>
                  <a:pt x="1681360" y="104478"/>
                </a:lnTo>
                <a:lnTo>
                  <a:pt x="1725799" y="91313"/>
                </a:lnTo>
                <a:lnTo>
                  <a:pt x="1770595" y="78993"/>
                </a:lnTo>
                <a:lnTo>
                  <a:pt x="1815739" y="67529"/>
                </a:lnTo>
                <a:lnTo>
                  <a:pt x="1861222" y="56929"/>
                </a:lnTo>
                <a:lnTo>
                  <a:pt x="1907034" y="47202"/>
                </a:lnTo>
                <a:lnTo>
                  <a:pt x="1953167" y="38358"/>
                </a:lnTo>
                <a:lnTo>
                  <a:pt x="1999610" y="30406"/>
                </a:lnTo>
                <a:lnTo>
                  <a:pt x="2046355" y="23355"/>
                </a:lnTo>
                <a:lnTo>
                  <a:pt x="2093393" y="17214"/>
                </a:lnTo>
                <a:lnTo>
                  <a:pt x="2140715" y="11992"/>
                </a:lnTo>
                <a:lnTo>
                  <a:pt x="2188310" y="7699"/>
                </a:lnTo>
                <a:lnTo>
                  <a:pt x="2236171" y="4345"/>
                </a:lnTo>
                <a:lnTo>
                  <a:pt x="2284287" y="1937"/>
                </a:lnTo>
                <a:lnTo>
                  <a:pt x="2332650" y="485"/>
                </a:lnTo>
                <a:lnTo>
                  <a:pt x="2381249" y="0"/>
                </a:lnTo>
                <a:close/>
              </a:path>
            </a:pathLst>
          </a:custGeom>
          <a:solidFill>
            <a:srgbClr val="0C234B"/>
          </a:solidFill>
        </p:spPr>
        <p:txBody>
          <a:bodyPr wrap="square" lIns="0" tIns="0" rIns="0" bIns="0" rtlCol="0"/>
          <a:lstStyle/>
          <a:p>
            <a:endParaRPr/>
          </a:p>
        </p:txBody>
      </p:sp>
      <p:sp>
        <p:nvSpPr>
          <p:cNvPr id="16" name="object 5">
            <a:extLst>
              <a:ext uri="{FF2B5EF4-FFF2-40B4-BE49-F238E27FC236}">
                <a16:creationId xmlns:a16="http://schemas.microsoft.com/office/drawing/2014/main" id="{164CC3EB-A8D9-B047-8924-226E949CB689}"/>
              </a:ext>
            </a:extLst>
          </p:cNvPr>
          <p:cNvSpPr/>
          <p:nvPr userDrawn="1"/>
        </p:nvSpPr>
        <p:spPr>
          <a:xfrm>
            <a:off x="0" y="0"/>
            <a:ext cx="3028950" cy="10287000"/>
          </a:xfrm>
          <a:custGeom>
            <a:avLst/>
            <a:gdLst/>
            <a:ahLst/>
            <a:cxnLst/>
            <a:rect l="l" t="t" r="r" b="b"/>
            <a:pathLst>
              <a:path w="3028950" h="10287000">
                <a:moveTo>
                  <a:pt x="3028949" y="10286999"/>
                </a:moveTo>
                <a:lnTo>
                  <a:pt x="0" y="10286999"/>
                </a:lnTo>
                <a:lnTo>
                  <a:pt x="0" y="0"/>
                </a:lnTo>
                <a:lnTo>
                  <a:pt x="3028949" y="0"/>
                </a:lnTo>
                <a:lnTo>
                  <a:pt x="3028949" y="10286999"/>
                </a:lnTo>
                <a:close/>
              </a:path>
            </a:pathLst>
          </a:custGeom>
          <a:solidFill>
            <a:srgbClr val="AB0520"/>
          </a:solidFill>
        </p:spPr>
        <p:txBody>
          <a:bodyPr wrap="square" lIns="0" tIns="0" rIns="0" bIns="0" rtlCol="0"/>
          <a:lstStyle/>
          <a:p>
            <a:endParaRPr/>
          </a:p>
        </p:txBody>
      </p:sp>
      <p:sp>
        <p:nvSpPr>
          <p:cNvPr id="17" name="object 7">
            <a:extLst>
              <a:ext uri="{FF2B5EF4-FFF2-40B4-BE49-F238E27FC236}">
                <a16:creationId xmlns:a16="http://schemas.microsoft.com/office/drawing/2014/main" id="{3FA19C8B-DD41-2347-B5FB-BA568A8BCA85}"/>
              </a:ext>
            </a:extLst>
          </p:cNvPr>
          <p:cNvSpPr/>
          <p:nvPr userDrawn="1"/>
        </p:nvSpPr>
        <p:spPr>
          <a:xfrm>
            <a:off x="1518488" y="1195590"/>
            <a:ext cx="1828800" cy="1381125"/>
          </a:xfrm>
          <a:custGeom>
            <a:avLst/>
            <a:gdLst/>
            <a:ahLst/>
            <a:cxnLst/>
            <a:rect l="l" t="t" r="r" b="b"/>
            <a:pathLst>
              <a:path w="1828800" h="1381125">
                <a:moveTo>
                  <a:pt x="859345" y="975258"/>
                </a:moveTo>
                <a:lnTo>
                  <a:pt x="856322" y="927315"/>
                </a:lnTo>
                <a:lnTo>
                  <a:pt x="847509" y="881100"/>
                </a:lnTo>
                <a:lnTo>
                  <a:pt x="833259" y="836968"/>
                </a:lnTo>
                <a:lnTo>
                  <a:pt x="813955" y="795286"/>
                </a:lnTo>
                <a:lnTo>
                  <a:pt x="789965" y="756437"/>
                </a:lnTo>
                <a:lnTo>
                  <a:pt x="761657" y="720775"/>
                </a:lnTo>
                <a:lnTo>
                  <a:pt x="729399" y="688682"/>
                </a:lnTo>
                <a:lnTo>
                  <a:pt x="693572" y="660514"/>
                </a:lnTo>
                <a:lnTo>
                  <a:pt x="654532" y="636638"/>
                </a:lnTo>
                <a:lnTo>
                  <a:pt x="612648" y="617435"/>
                </a:lnTo>
                <a:lnTo>
                  <a:pt x="568299" y="603250"/>
                </a:lnTo>
                <a:lnTo>
                  <a:pt x="521855" y="594474"/>
                </a:lnTo>
                <a:lnTo>
                  <a:pt x="473684" y="591477"/>
                </a:lnTo>
                <a:lnTo>
                  <a:pt x="422871" y="594868"/>
                </a:lnTo>
                <a:lnTo>
                  <a:pt x="373888" y="604723"/>
                </a:lnTo>
                <a:lnTo>
                  <a:pt x="327266" y="620522"/>
                </a:lnTo>
                <a:lnTo>
                  <a:pt x="283540" y="641756"/>
                </a:lnTo>
                <a:lnTo>
                  <a:pt x="243268" y="667905"/>
                </a:lnTo>
                <a:lnTo>
                  <a:pt x="246024" y="630377"/>
                </a:lnTo>
                <a:lnTo>
                  <a:pt x="262115" y="555459"/>
                </a:lnTo>
                <a:lnTo>
                  <a:pt x="275437" y="518045"/>
                </a:lnTo>
                <a:lnTo>
                  <a:pt x="292265" y="480644"/>
                </a:lnTo>
                <a:lnTo>
                  <a:pt x="312623" y="443280"/>
                </a:lnTo>
                <a:lnTo>
                  <a:pt x="336486" y="405917"/>
                </a:lnTo>
                <a:lnTo>
                  <a:pt x="363867" y="368566"/>
                </a:lnTo>
                <a:lnTo>
                  <a:pt x="394766" y="331216"/>
                </a:lnTo>
                <a:lnTo>
                  <a:pt x="429183" y="293852"/>
                </a:lnTo>
                <a:lnTo>
                  <a:pt x="467106" y="256476"/>
                </a:lnTo>
                <a:lnTo>
                  <a:pt x="508558" y="219087"/>
                </a:lnTo>
                <a:lnTo>
                  <a:pt x="553516" y="181673"/>
                </a:lnTo>
                <a:lnTo>
                  <a:pt x="601980" y="144233"/>
                </a:lnTo>
                <a:lnTo>
                  <a:pt x="653973" y="106743"/>
                </a:lnTo>
                <a:lnTo>
                  <a:pt x="709472" y="69227"/>
                </a:lnTo>
                <a:lnTo>
                  <a:pt x="663714" y="0"/>
                </a:lnTo>
                <a:lnTo>
                  <a:pt x="609561" y="34264"/>
                </a:lnTo>
                <a:lnTo>
                  <a:pt x="557720" y="68834"/>
                </a:lnTo>
                <a:lnTo>
                  <a:pt x="508177" y="103708"/>
                </a:lnTo>
                <a:lnTo>
                  <a:pt x="460933" y="138874"/>
                </a:lnTo>
                <a:lnTo>
                  <a:pt x="416001" y="174332"/>
                </a:lnTo>
                <a:lnTo>
                  <a:pt x="373367" y="210083"/>
                </a:lnTo>
                <a:lnTo>
                  <a:pt x="333044" y="246126"/>
                </a:lnTo>
                <a:lnTo>
                  <a:pt x="295021" y="282448"/>
                </a:lnTo>
                <a:lnTo>
                  <a:pt x="259295" y="319062"/>
                </a:lnTo>
                <a:lnTo>
                  <a:pt x="225882" y="355942"/>
                </a:lnTo>
                <a:lnTo>
                  <a:pt x="194767" y="393115"/>
                </a:lnTo>
                <a:lnTo>
                  <a:pt x="165963" y="430568"/>
                </a:lnTo>
                <a:lnTo>
                  <a:pt x="139458" y="468287"/>
                </a:lnTo>
                <a:lnTo>
                  <a:pt x="115252" y="506285"/>
                </a:lnTo>
                <a:lnTo>
                  <a:pt x="93357" y="544550"/>
                </a:lnTo>
                <a:lnTo>
                  <a:pt x="73761" y="583069"/>
                </a:lnTo>
                <a:lnTo>
                  <a:pt x="56476" y="621868"/>
                </a:lnTo>
                <a:lnTo>
                  <a:pt x="41503" y="660933"/>
                </a:lnTo>
                <a:lnTo>
                  <a:pt x="28816" y="700252"/>
                </a:lnTo>
                <a:lnTo>
                  <a:pt x="18453" y="739838"/>
                </a:lnTo>
                <a:lnTo>
                  <a:pt x="10375" y="779665"/>
                </a:lnTo>
                <a:lnTo>
                  <a:pt x="4610" y="819759"/>
                </a:lnTo>
                <a:lnTo>
                  <a:pt x="1155" y="860094"/>
                </a:lnTo>
                <a:lnTo>
                  <a:pt x="0" y="900684"/>
                </a:lnTo>
                <a:lnTo>
                  <a:pt x="1892" y="955700"/>
                </a:lnTo>
                <a:lnTo>
                  <a:pt x="7569" y="1007516"/>
                </a:lnTo>
                <a:lnTo>
                  <a:pt x="17056" y="1056170"/>
                </a:lnTo>
                <a:lnTo>
                  <a:pt x="30378" y="1101725"/>
                </a:lnTo>
                <a:lnTo>
                  <a:pt x="47574" y="1144219"/>
                </a:lnTo>
                <a:lnTo>
                  <a:pt x="68656" y="1183703"/>
                </a:lnTo>
                <a:lnTo>
                  <a:pt x="93637" y="1220216"/>
                </a:lnTo>
                <a:lnTo>
                  <a:pt x="122567" y="1253807"/>
                </a:lnTo>
                <a:lnTo>
                  <a:pt x="159219" y="1287856"/>
                </a:lnTo>
                <a:lnTo>
                  <a:pt x="198526" y="1316532"/>
                </a:lnTo>
                <a:lnTo>
                  <a:pt x="240499" y="1339900"/>
                </a:lnTo>
                <a:lnTo>
                  <a:pt x="285153" y="1357998"/>
                </a:lnTo>
                <a:lnTo>
                  <a:pt x="332473" y="1370876"/>
                </a:lnTo>
                <a:lnTo>
                  <a:pt x="382473" y="1378572"/>
                </a:lnTo>
                <a:lnTo>
                  <a:pt x="435165" y="1381125"/>
                </a:lnTo>
                <a:lnTo>
                  <a:pt x="487641" y="1379004"/>
                </a:lnTo>
                <a:lnTo>
                  <a:pt x="537070" y="1372679"/>
                </a:lnTo>
                <a:lnTo>
                  <a:pt x="583501" y="1362189"/>
                </a:lnTo>
                <a:lnTo>
                  <a:pt x="626999" y="1347558"/>
                </a:lnTo>
                <a:lnTo>
                  <a:pt x="667626" y="1328813"/>
                </a:lnTo>
                <a:lnTo>
                  <a:pt x="705446" y="1305991"/>
                </a:lnTo>
                <a:lnTo>
                  <a:pt x="740511" y="1279131"/>
                </a:lnTo>
                <a:lnTo>
                  <a:pt x="775703" y="1243457"/>
                </a:lnTo>
                <a:lnTo>
                  <a:pt x="804494" y="1205636"/>
                </a:lnTo>
                <a:lnTo>
                  <a:pt x="826858" y="1165618"/>
                </a:lnTo>
                <a:lnTo>
                  <a:pt x="842835" y="1123327"/>
                </a:lnTo>
                <a:lnTo>
                  <a:pt x="852411" y="1078712"/>
                </a:lnTo>
                <a:lnTo>
                  <a:pt x="855611" y="1031709"/>
                </a:lnTo>
                <a:lnTo>
                  <a:pt x="855611" y="1028001"/>
                </a:lnTo>
                <a:lnTo>
                  <a:pt x="856983" y="1015441"/>
                </a:lnTo>
                <a:lnTo>
                  <a:pt x="858177" y="1002322"/>
                </a:lnTo>
                <a:lnTo>
                  <a:pt x="859028" y="988860"/>
                </a:lnTo>
                <a:lnTo>
                  <a:pt x="859345" y="975258"/>
                </a:lnTo>
                <a:close/>
              </a:path>
              <a:path w="1828800" h="1381125">
                <a:moveTo>
                  <a:pt x="1828634" y="977353"/>
                </a:moveTo>
                <a:lnTo>
                  <a:pt x="1825612" y="929043"/>
                </a:lnTo>
                <a:lnTo>
                  <a:pt x="1816798" y="882561"/>
                </a:lnTo>
                <a:lnTo>
                  <a:pt x="1802549" y="838263"/>
                </a:lnTo>
                <a:lnTo>
                  <a:pt x="1783245" y="796505"/>
                </a:lnTo>
                <a:lnTo>
                  <a:pt x="1759242" y="757643"/>
                </a:lnTo>
                <a:lnTo>
                  <a:pt x="1730933" y="722020"/>
                </a:lnTo>
                <a:lnTo>
                  <a:pt x="1698663" y="690003"/>
                </a:lnTo>
                <a:lnTo>
                  <a:pt x="1662811" y="661936"/>
                </a:lnTo>
                <a:lnTo>
                  <a:pt x="1623745" y="638187"/>
                </a:lnTo>
                <a:lnTo>
                  <a:pt x="1581835" y="619099"/>
                </a:lnTo>
                <a:lnTo>
                  <a:pt x="1537449" y="605015"/>
                </a:lnTo>
                <a:lnTo>
                  <a:pt x="1490967" y="596315"/>
                </a:lnTo>
                <a:lnTo>
                  <a:pt x="1442745" y="593331"/>
                </a:lnTo>
                <a:lnTo>
                  <a:pt x="1394968" y="596315"/>
                </a:lnTo>
                <a:lnTo>
                  <a:pt x="1348816" y="605002"/>
                </a:lnTo>
                <a:lnTo>
                  <a:pt x="1304683" y="619061"/>
                </a:lnTo>
                <a:lnTo>
                  <a:pt x="1262976" y="638111"/>
                </a:lnTo>
                <a:lnTo>
                  <a:pt x="1224127" y="661784"/>
                </a:lnTo>
                <a:lnTo>
                  <a:pt x="1188516" y="689749"/>
                </a:lnTo>
                <a:lnTo>
                  <a:pt x="1188516" y="682536"/>
                </a:lnTo>
                <a:lnTo>
                  <a:pt x="1190332" y="644334"/>
                </a:lnTo>
                <a:lnTo>
                  <a:pt x="1195806" y="606132"/>
                </a:lnTo>
                <a:lnTo>
                  <a:pt x="1204925" y="567918"/>
                </a:lnTo>
                <a:lnTo>
                  <a:pt x="1217688" y="529704"/>
                </a:lnTo>
                <a:lnTo>
                  <a:pt x="1234109" y="491477"/>
                </a:lnTo>
                <a:lnTo>
                  <a:pt x="1254188" y="453263"/>
                </a:lnTo>
                <a:lnTo>
                  <a:pt x="1277924" y="415036"/>
                </a:lnTo>
                <a:lnTo>
                  <a:pt x="1305318" y="376809"/>
                </a:lnTo>
                <a:lnTo>
                  <a:pt x="1336382" y="338594"/>
                </a:lnTo>
                <a:lnTo>
                  <a:pt x="1371117" y="300367"/>
                </a:lnTo>
                <a:lnTo>
                  <a:pt x="1409509" y="262140"/>
                </a:lnTo>
                <a:lnTo>
                  <a:pt x="1451571" y="223926"/>
                </a:lnTo>
                <a:lnTo>
                  <a:pt x="1497304" y="185712"/>
                </a:lnTo>
                <a:lnTo>
                  <a:pt x="1546720" y="147497"/>
                </a:lnTo>
                <a:lnTo>
                  <a:pt x="1599806" y="109283"/>
                </a:lnTo>
                <a:lnTo>
                  <a:pt x="1656588" y="71081"/>
                </a:lnTo>
                <a:lnTo>
                  <a:pt x="1611058" y="0"/>
                </a:lnTo>
                <a:lnTo>
                  <a:pt x="1556664" y="34264"/>
                </a:lnTo>
                <a:lnTo>
                  <a:pt x="1504594" y="68834"/>
                </a:lnTo>
                <a:lnTo>
                  <a:pt x="1454835" y="103708"/>
                </a:lnTo>
                <a:lnTo>
                  <a:pt x="1407414" y="138874"/>
                </a:lnTo>
                <a:lnTo>
                  <a:pt x="1362316" y="174332"/>
                </a:lnTo>
                <a:lnTo>
                  <a:pt x="1319542" y="210083"/>
                </a:lnTo>
                <a:lnTo>
                  <a:pt x="1279080" y="246126"/>
                </a:lnTo>
                <a:lnTo>
                  <a:pt x="1240955" y="282448"/>
                </a:lnTo>
                <a:lnTo>
                  <a:pt x="1205128" y="319062"/>
                </a:lnTo>
                <a:lnTo>
                  <a:pt x="1171638" y="355942"/>
                </a:lnTo>
                <a:lnTo>
                  <a:pt x="1140447" y="393115"/>
                </a:lnTo>
                <a:lnTo>
                  <a:pt x="1111592" y="430568"/>
                </a:lnTo>
                <a:lnTo>
                  <a:pt x="1085037" y="468287"/>
                </a:lnTo>
                <a:lnTo>
                  <a:pt x="1060805" y="506285"/>
                </a:lnTo>
                <a:lnTo>
                  <a:pt x="1038872" y="544550"/>
                </a:lnTo>
                <a:lnTo>
                  <a:pt x="1019263" y="583069"/>
                </a:lnTo>
                <a:lnTo>
                  <a:pt x="1001966" y="621868"/>
                </a:lnTo>
                <a:lnTo>
                  <a:pt x="986980" y="660933"/>
                </a:lnTo>
                <a:lnTo>
                  <a:pt x="974293" y="700252"/>
                </a:lnTo>
                <a:lnTo>
                  <a:pt x="963917" y="739838"/>
                </a:lnTo>
                <a:lnTo>
                  <a:pt x="955852" y="779665"/>
                </a:lnTo>
                <a:lnTo>
                  <a:pt x="950099" y="819759"/>
                </a:lnTo>
                <a:lnTo>
                  <a:pt x="946632" y="860094"/>
                </a:lnTo>
                <a:lnTo>
                  <a:pt x="945489" y="900684"/>
                </a:lnTo>
                <a:lnTo>
                  <a:pt x="947369" y="955700"/>
                </a:lnTo>
                <a:lnTo>
                  <a:pt x="953046" y="1007516"/>
                </a:lnTo>
                <a:lnTo>
                  <a:pt x="962533" y="1056170"/>
                </a:lnTo>
                <a:lnTo>
                  <a:pt x="975868" y="1101725"/>
                </a:lnTo>
                <a:lnTo>
                  <a:pt x="993051" y="1144219"/>
                </a:lnTo>
                <a:lnTo>
                  <a:pt x="1014133" y="1183703"/>
                </a:lnTo>
                <a:lnTo>
                  <a:pt x="1039126" y="1220216"/>
                </a:lnTo>
                <a:lnTo>
                  <a:pt x="1068044" y="1253807"/>
                </a:lnTo>
                <a:lnTo>
                  <a:pt x="1104696" y="1287856"/>
                </a:lnTo>
                <a:lnTo>
                  <a:pt x="1144003" y="1316532"/>
                </a:lnTo>
                <a:lnTo>
                  <a:pt x="1185989" y="1339900"/>
                </a:lnTo>
                <a:lnTo>
                  <a:pt x="1230630" y="1357998"/>
                </a:lnTo>
                <a:lnTo>
                  <a:pt x="1277950" y="1370876"/>
                </a:lnTo>
                <a:lnTo>
                  <a:pt x="1327962" y="1378572"/>
                </a:lnTo>
                <a:lnTo>
                  <a:pt x="1380642" y="1381125"/>
                </a:lnTo>
                <a:lnTo>
                  <a:pt x="1433118" y="1379004"/>
                </a:lnTo>
                <a:lnTo>
                  <a:pt x="1482547" y="1372679"/>
                </a:lnTo>
                <a:lnTo>
                  <a:pt x="1528978" y="1362189"/>
                </a:lnTo>
                <a:lnTo>
                  <a:pt x="1572475" y="1347558"/>
                </a:lnTo>
                <a:lnTo>
                  <a:pt x="1613103" y="1328813"/>
                </a:lnTo>
                <a:lnTo>
                  <a:pt x="1650923" y="1305991"/>
                </a:lnTo>
                <a:lnTo>
                  <a:pt x="1686001" y="1279131"/>
                </a:lnTo>
                <a:lnTo>
                  <a:pt x="1715173" y="1248232"/>
                </a:lnTo>
                <a:lnTo>
                  <a:pt x="1717040" y="1246378"/>
                </a:lnTo>
                <a:lnTo>
                  <a:pt x="1718919" y="1244752"/>
                </a:lnTo>
                <a:lnTo>
                  <a:pt x="1720786" y="1241031"/>
                </a:lnTo>
                <a:lnTo>
                  <a:pt x="1737118" y="1224775"/>
                </a:lnTo>
                <a:lnTo>
                  <a:pt x="1768424" y="1182243"/>
                </a:lnTo>
                <a:lnTo>
                  <a:pt x="1793836" y="1135811"/>
                </a:lnTo>
                <a:lnTo>
                  <a:pt x="1812759" y="1085888"/>
                </a:lnTo>
                <a:lnTo>
                  <a:pt x="1824570" y="1032929"/>
                </a:lnTo>
                <a:lnTo>
                  <a:pt x="1828634" y="977353"/>
                </a:lnTo>
                <a:close/>
              </a:path>
            </a:pathLst>
          </a:custGeom>
          <a:solidFill>
            <a:srgbClr val="81D3EB"/>
          </a:solidFill>
        </p:spPr>
        <p:txBody>
          <a:bodyPr wrap="square" lIns="0" tIns="0" rIns="0" bIns="0" rtlCol="0"/>
          <a:lstStyle/>
          <a:p>
            <a:endParaRPr/>
          </a:p>
        </p:txBody>
      </p:sp>
      <p:sp>
        <p:nvSpPr>
          <p:cNvPr id="18" name="object 7">
            <a:extLst>
              <a:ext uri="{FF2B5EF4-FFF2-40B4-BE49-F238E27FC236}">
                <a16:creationId xmlns:a16="http://schemas.microsoft.com/office/drawing/2014/main" id="{F2C5EED6-BEC8-5540-812B-3DD0A41E0A96}"/>
              </a:ext>
            </a:extLst>
          </p:cNvPr>
          <p:cNvSpPr/>
          <p:nvPr userDrawn="1"/>
        </p:nvSpPr>
        <p:spPr>
          <a:xfrm rot="10800000">
            <a:off x="14167286" y="7012241"/>
            <a:ext cx="1828800" cy="1381125"/>
          </a:xfrm>
          <a:custGeom>
            <a:avLst/>
            <a:gdLst/>
            <a:ahLst/>
            <a:cxnLst/>
            <a:rect l="l" t="t" r="r" b="b"/>
            <a:pathLst>
              <a:path w="1828800" h="1381125">
                <a:moveTo>
                  <a:pt x="859345" y="975258"/>
                </a:moveTo>
                <a:lnTo>
                  <a:pt x="856322" y="927315"/>
                </a:lnTo>
                <a:lnTo>
                  <a:pt x="847509" y="881100"/>
                </a:lnTo>
                <a:lnTo>
                  <a:pt x="833259" y="836968"/>
                </a:lnTo>
                <a:lnTo>
                  <a:pt x="813955" y="795286"/>
                </a:lnTo>
                <a:lnTo>
                  <a:pt x="789965" y="756437"/>
                </a:lnTo>
                <a:lnTo>
                  <a:pt x="761657" y="720775"/>
                </a:lnTo>
                <a:lnTo>
                  <a:pt x="729399" y="688682"/>
                </a:lnTo>
                <a:lnTo>
                  <a:pt x="693572" y="660514"/>
                </a:lnTo>
                <a:lnTo>
                  <a:pt x="654532" y="636638"/>
                </a:lnTo>
                <a:lnTo>
                  <a:pt x="612648" y="617435"/>
                </a:lnTo>
                <a:lnTo>
                  <a:pt x="568299" y="603250"/>
                </a:lnTo>
                <a:lnTo>
                  <a:pt x="521855" y="594474"/>
                </a:lnTo>
                <a:lnTo>
                  <a:pt x="473684" y="591477"/>
                </a:lnTo>
                <a:lnTo>
                  <a:pt x="422871" y="594868"/>
                </a:lnTo>
                <a:lnTo>
                  <a:pt x="373888" y="604723"/>
                </a:lnTo>
                <a:lnTo>
                  <a:pt x="327266" y="620522"/>
                </a:lnTo>
                <a:lnTo>
                  <a:pt x="283540" y="641756"/>
                </a:lnTo>
                <a:lnTo>
                  <a:pt x="243268" y="667905"/>
                </a:lnTo>
                <a:lnTo>
                  <a:pt x="246024" y="630377"/>
                </a:lnTo>
                <a:lnTo>
                  <a:pt x="262115" y="555459"/>
                </a:lnTo>
                <a:lnTo>
                  <a:pt x="275437" y="518045"/>
                </a:lnTo>
                <a:lnTo>
                  <a:pt x="292265" y="480644"/>
                </a:lnTo>
                <a:lnTo>
                  <a:pt x="312623" y="443280"/>
                </a:lnTo>
                <a:lnTo>
                  <a:pt x="336486" y="405917"/>
                </a:lnTo>
                <a:lnTo>
                  <a:pt x="363867" y="368566"/>
                </a:lnTo>
                <a:lnTo>
                  <a:pt x="394766" y="331216"/>
                </a:lnTo>
                <a:lnTo>
                  <a:pt x="429183" y="293852"/>
                </a:lnTo>
                <a:lnTo>
                  <a:pt x="467106" y="256476"/>
                </a:lnTo>
                <a:lnTo>
                  <a:pt x="508558" y="219087"/>
                </a:lnTo>
                <a:lnTo>
                  <a:pt x="553516" y="181673"/>
                </a:lnTo>
                <a:lnTo>
                  <a:pt x="601980" y="144233"/>
                </a:lnTo>
                <a:lnTo>
                  <a:pt x="653973" y="106743"/>
                </a:lnTo>
                <a:lnTo>
                  <a:pt x="709472" y="69227"/>
                </a:lnTo>
                <a:lnTo>
                  <a:pt x="663714" y="0"/>
                </a:lnTo>
                <a:lnTo>
                  <a:pt x="609561" y="34264"/>
                </a:lnTo>
                <a:lnTo>
                  <a:pt x="557720" y="68834"/>
                </a:lnTo>
                <a:lnTo>
                  <a:pt x="508177" y="103708"/>
                </a:lnTo>
                <a:lnTo>
                  <a:pt x="460933" y="138874"/>
                </a:lnTo>
                <a:lnTo>
                  <a:pt x="416001" y="174332"/>
                </a:lnTo>
                <a:lnTo>
                  <a:pt x="373367" y="210083"/>
                </a:lnTo>
                <a:lnTo>
                  <a:pt x="333044" y="246126"/>
                </a:lnTo>
                <a:lnTo>
                  <a:pt x="295021" y="282448"/>
                </a:lnTo>
                <a:lnTo>
                  <a:pt x="259295" y="319062"/>
                </a:lnTo>
                <a:lnTo>
                  <a:pt x="225882" y="355942"/>
                </a:lnTo>
                <a:lnTo>
                  <a:pt x="194767" y="393115"/>
                </a:lnTo>
                <a:lnTo>
                  <a:pt x="165963" y="430568"/>
                </a:lnTo>
                <a:lnTo>
                  <a:pt x="139458" y="468287"/>
                </a:lnTo>
                <a:lnTo>
                  <a:pt x="115252" y="506285"/>
                </a:lnTo>
                <a:lnTo>
                  <a:pt x="93357" y="544550"/>
                </a:lnTo>
                <a:lnTo>
                  <a:pt x="73761" y="583069"/>
                </a:lnTo>
                <a:lnTo>
                  <a:pt x="56476" y="621868"/>
                </a:lnTo>
                <a:lnTo>
                  <a:pt x="41503" y="660933"/>
                </a:lnTo>
                <a:lnTo>
                  <a:pt x="28816" y="700252"/>
                </a:lnTo>
                <a:lnTo>
                  <a:pt x="18453" y="739838"/>
                </a:lnTo>
                <a:lnTo>
                  <a:pt x="10375" y="779665"/>
                </a:lnTo>
                <a:lnTo>
                  <a:pt x="4610" y="819759"/>
                </a:lnTo>
                <a:lnTo>
                  <a:pt x="1155" y="860094"/>
                </a:lnTo>
                <a:lnTo>
                  <a:pt x="0" y="900684"/>
                </a:lnTo>
                <a:lnTo>
                  <a:pt x="1892" y="955700"/>
                </a:lnTo>
                <a:lnTo>
                  <a:pt x="7569" y="1007516"/>
                </a:lnTo>
                <a:lnTo>
                  <a:pt x="17056" y="1056170"/>
                </a:lnTo>
                <a:lnTo>
                  <a:pt x="30378" y="1101725"/>
                </a:lnTo>
                <a:lnTo>
                  <a:pt x="47574" y="1144219"/>
                </a:lnTo>
                <a:lnTo>
                  <a:pt x="68656" y="1183703"/>
                </a:lnTo>
                <a:lnTo>
                  <a:pt x="93637" y="1220216"/>
                </a:lnTo>
                <a:lnTo>
                  <a:pt x="122567" y="1253807"/>
                </a:lnTo>
                <a:lnTo>
                  <a:pt x="159219" y="1287856"/>
                </a:lnTo>
                <a:lnTo>
                  <a:pt x="198526" y="1316532"/>
                </a:lnTo>
                <a:lnTo>
                  <a:pt x="240499" y="1339900"/>
                </a:lnTo>
                <a:lnTo>
                  <a:pt x="285153" y="1357998"/>
                </a:lnTo>
                <a:lnTo>
                  <a:pt x="332473" y="1370876"/>
                </a:lnTo>
                <a:lnTo>
                  <a:pt x="382473" y="1378572"/>
                </a:lnTo>
                <a:lnTo>
                  <a:pt x="435165" y="1381125"/>
                </a:lnTo>
                <a:lnTo>
                  <a:pt x="487641" y="1379004"/>
                </a:lnTo>
                <a:lnTo>
                  <a:pt x="537070" y="1372679"/>
                </a:lnTo>
                <a:lnTo>
                  <a:pt x="583501" y="1362189"/>
                </a:lnTo>
                <a:lnTo>
                  <a:pt x="626999" y="1347558"/>
                </a:lnTo>
                <a:lnTo>
                  <a:pt x="667626" y="1328813"/>
                </a:lnTo>
                <a:lnTo>
                  <a:pt x="705446" y="1305991"/>
                </a:lnTo>
                <a:lnTo>
                  <a:pt x="740511" y="1279131"/>
                </a:lnTo>
                <a:lnTo>
                  <a:pt x="775703" y="1243457"/>
                </a:lnTo>
                <a:lnTo>
                  <a:pt x="804494" y="1205636"/>
                </a:lnTo>
                <a:lnTo>
                  <a:pt x="826858" y="1165618"/>
                </a:lnTo>
                <a:lnTo>
                  <a:pt x="842835" y="1123327"/>
                </a:lnTo>
                <a:lnTo>
                  <a:pt x="852411" y="1078712"/>
                </a:lnTo>
                <a:lnTo>
                  <a:pt x="855611" y="1031709"/>
                </a:lnTo>
                <a:lnTo>
                  <a:pt x="855611" y="1028001"/>
                </a:lnTo>
                <a:lnTo>
                  <a:pt x="856983" y="1015441"/>
                </a:lnTo>
                <a:lnTo>
                  <a:pt x="858177" y="1002322"/>
                </a:lnTo>
                <a:lnTo>
                  <a:pt x="859028" y="988860"/>
                </a:lnTo>
                <a:lnTo>
                  <a:pt x="859345" y="975258"/>
                </a:lnTo>
                <a:close/>
              </a:path>
              <a:path w="1828800" h="1381125">
                <a:moveTo>
                  <a:pt x="1828634" y="977353"/>
                </a:moveTo>
                <a:lnTo>
                  <a:pt x="1825612" y="929043"/>
                </a:lnTo>
                <a:lnTo>
                  <a:pt x="1816798" y="882561"/>
                </a:lnTo>
                <a:lnTo>
                  <a:pt x="1802549" y="838263"/>
                </a:lnTo>
                <a:lnTo>
                  <a:pt x="1783245" y="796505"/>
                </a:lnTo>
                <a:lnTo>
                  <a:pt x="1759242" y="757643"/>
                </a:lnTo>
                <a:lnTo>
                  <a:pt x="1730933" y="722020"/>
                </a:lnTo>
                <a:lnTo>
                  <a:pt x="1698663" y="690003"/>
                </a:lnTo>
                <a:lnTo>
                  <a:pt x="1662811" y="661936"/>
                </a:lnTo>
                <a:lnTo>
                  <a:pt x="1623745" y="638187"/>
                </a:lnTo>
                <a:lnTo>
                  <a:pt x="1581835" y="619099"/>
                </a:lnTo>
                <a:lnTo>
                  <a:pt x="1537449" y="605015"/>
                </a:lnTo>
                <a:lnTo>
                  <a:pt x="1490967" y="596315"/>
                </a:lnTo>
                <a:lnTo>
                  <a:pt x="1442745" y="593331"/>
                </a:lnTo>
                <a:lnTo>
                  <a:pt x="1394968" y="596315"/>
                </a:lnTo>
                <a:lnTo>
                  <a:pt x="1348816" y="605002"/>
                </a:lnTo>
                <a:lnTo>
                  <a:pt x="1304683" y="619061"/>
                </a:lnTo>
                <a:lnTo>
                  <a:pt x="1262976" y="638111"/>
                </a:lnTo>
                <a:lnTo>
                  <a:pt x="1224127" y="661784"/>
                </a:lnTo>
                <a:lnTo>
                  <a:pt x="1188516" y="689749"/>
                </a:lnTo>
                <a:lnTo>
                  <a:pt x="1188516" y="682536"/>
                </a:lnTo>
                <a:lnTo>
                  <a:pt x="1190332" y="644334"/>
                </a:lnTo>
                <a:lnTo>
                  <a:pt x="1195806" y="606132"/>
                </a:lnTo>
                <a:lnTo>
                  <a:pt x="1204925" y="567918"/>
                </a:lnTo>
                <a:lnTo>
                  <a:pt x="1217688" y="529704"/>
                </a:lnTo>
                <a:lnTo>
                  <a:pt x="1234109" y="491477"/>
                </a:lnTo>
                <a:lnTo>
                  <a:pt x="1254188" y="453263"/>
                </a:lnTo>
                <a:lnTo>
                  <a:pt x="1277924" y="415036"/>
                </a:lnTo>
                <a:lnTo>
                  <a:pt x="1305318" y="376809"/>
                </a:lnTo>
                <a:lnTo>
                  <a:pt x="1336382" y="338594"/>
                </a:lnTo>
                <a:lnTo>
                  <a:pt x="1371117" y="300367"/>
                </a:lnTo>
                <a:lnTo>
                  <a:pt x="1409509" y="262140"/>
                </a:lnTo>
                <a:lnTo>
                  <a:pt x="1451571" y="223926"/>
                </a:lnTo>
                <a:lnTo>
                  <a:pt x="1497304" y="185712"/>
                </a:lnTo>
                <a:lnTo>
                  <a:pt x="1546720" y="147497"/>
                </a:lnTo>
                <a:lnTo>
                  <a:pt x="1599806" y="109283"/>
                </a:lnTo>
                <a:lnTo>
                  <a:pt x="1656588" y="71081"/>
                </a:lnTo>
                <a:lnTo>
                  <a:pt x="1611058" y="0"/>
                </a:lnTo>
                <a:lnTo>
                  <a:pt x="1556664" y="34264"/>
                </a:lnTo>
                <a:lnTo>
                  <a:pt x="1504594" y="68834"/>
                </a:lnTo>
                <a:lnTo>
                  <a:pt x="1454835" y="103708"/>
                </a:lnTo>
                <a:lnTo>
                  <a:pt x="1407414" y="138874"/>
                </a:lnTo>
                <a:lnTo>
                  <a:pt x="1362316" y="174332"/>
                </a:lnTo>
                <a:lnTo>
                  <a:pt x="1319542" y="210083"/>
                </a:lnTo>
                <a:lnTo>
                  <a:pt x="1279080" y="246126"/>
                </a:lnTo>
                <a:lnTo>
                  <a:pt x="1240955" y="282448"/>
                </a:lnTo>
                <a:lnTo>
                  <a:pt x="1205128" y="319062"/>
                </a:lnTo>
                <a:lnTo>
                  <a:pt x="1171638" y="355942"/>
                </a:lnTo>
                <a:lnTo>
                  <a:pt x="1140447" y="393115"/>
                </a:lnTo>
                <a:lnTo>
                  <a:pt x="1111592" y="430568"/>
                </a:lnTo>
                <a:lnTo>
                  <a:pt x="1085037" y="468287"/>
                </a:lnTo>
                <a:lnTo>
                  <a:pt x="1060805" y="506285"/>
                </a:lnTo>
                <a:lnTo>
                  <a:pt x="1038872" y="544550"/>
                </a:lnTo>
                <a:lnTo>
                  <a:pt x="1019263" y="583069"/>
                </a:lnTo>
                <a:lnTo>
                  <a:pt x="1001966" y="621868"/>
                </a:lnTo>
                <a:lnTo>
                  <a:pt x="986980" y="660933"/>
                </a:lnTo>
                <a:lnTo>
                  <a:pt x="974293" y="700252"/>
                </a:lnTo>
                <a:lnTo>
                  <a:pt x="963917" y="739838"/>
                </a:lnTo>
                <a:lnTo>
                  <a:pt x="955852" y="779665"/>
                </a:lnTo>
                <a:lnTo>
                  <a:pt x="950099" y="819759"/>
                </a:lnTo>
                <a:lnTo>
                  <a:pt x="946632" y="860094"/>
                </a:lnTo>
                <a:lnTo>
                  <a:pt x="945489" y="900684"/>
                </a:lnTo>
                <a:lnTo>
                  <a:pt x="947369" y="955700"/>
                </a:lnTo>
                <a:lnTo>
                  <a:pt x="953046" y="1007516"/>
                </a:lnTo>
                <a:lnTo>
                  <a:pt x="962533" y="1056170"/>
                </a:lnTo>
                <a:lnTo>
                  <a:pt x="975868" y="1101725"/>
                </a:lnTo>
                <a:lnTo>
                  <a:pt x="993051" y="1144219"/>
                </a:lnTo>
                <a:lnTo>
                  <a:pt x="1014133" y="1183703"/>
                </a:lnTo>
                <a:lnTo>
                  <a:pt x="1039126" y="1220216"/>
                </a:lnTo>
                <a:lnTo>
                  <a:pt x="1068044" y="1253807"/>
                </a:lnTo>
                <a:lnTo>
                  <a:pt x="1104696" y="1287856"/>
                </a:lnTo>
                <a:lnTo>
                  <a:pt x="1144003" y="1316532"/>
                </a:lnTo>
                <a:lnTo>
                  <a:pt x="1185989" y="1339900"/>
                </a:lnTo>
                <a:lnTo>
                  <a:pt x="1230630" y="1357998"/>
                </a:lnTo>
                <a:lnTo>
                  <a:pt x="1277950" y="1370876"/>
                </a:lnTo>
                <a:lnTo>
                  <a:pt x="1327962" y="1378572"/>
                </a:lnTo>
                <a:lnTo>
                  <a:pt x="1380642" y="1381125"/>
                </a:lnTo>
                <a:lnTo>
                  <a:pt x="1433118" y="1379004"/>
                </a:lnTo>
                <a:lnTo>
                  <a:pt x="1482547" y="1372679"/>
                </a:lnTo>
                <a:lnTo>
                  <a:pt x="1528978" y="1362189"/>
                </a:lnTo>
                <a:lnTo>
                  <a:pt x="1572475" y="1347558"/>
                </a:lnTo>
                <a:lnTo>
                  <a:pt x="1613103" y="1328813"/>
                </a:lnTo>
                <a:lnTo>
                  <a:pt x="1650923" y="1305991"/>
                </a:lnTo>
                <a:lnTo>
                  <a:pt x="1686001" y="1279131"/>
                </a:lnTo>
                <a:lnTo>
                  <a:pt x="1715173" y="1248232"/>
                </a:lnTo>
                <a:lnTo>
                  <a:pt x="1717040" y="1246378"/>
                </a:lnTo>
                <a:lnTo>
                  <a:pt x="1718919" y="1244752"/>
                </a:lnTo>
                <a:lnTo>
                  <a:pt x="1720786" y="1241031"/>
                </a:lnTo>
                <a:lnTo>
                  <a:pt x="1737118" y="1224775"/>
                </a:lnTo>
                <a:lnTo>
                  <a:pt x="1768424" y="1182243"/>
                </a:lnTo>
                <a:lnTo>
                  <a:pt x="1793836" y="1135811"/>
                </a:lnTo>
                <a:lnTo>
                  <a:pt x="1812759" y="1085888"/>
                </a:lnTo>
                <a:lnTo>
                  <a:pt x="1824570" y="1032929"/>
                </a:lnTo>
                <a:lnTo>
                  <a:pt x="1828634" y="977353"/>
                </a:lnTo>
                <a:close/>
              </a:path>
            </a:pathLst>
          </a:custGeom>
          <a:solidFill>
            <a:srgbClr val="81D3EB"/>
          </a:solidFill>
        </p:spPr>
        <p:txBody>
          <a:bodyPr wrap="square" lIns="0" tIns="0" rIns="0" bIns="0" rtlCol="0"/>
          <a:lstStyle/>
          <a:p>
            <a:endParaRPr/>
          </a:p>
        </p:txBody>
      </p:sp>
      <p:pic>
        <p:nvPicPr>
          <p:cNvPr id="19" name="Picture 18">
            <a:extLst>
              <a:ext uri="{FF2B5EF4-FFF2-40B4-BE49-F238E27FC236}">
                <a16:creationId xmlns:a16="http://schemas.microsoft.com/office/drawing/2014/main" id="{7A2A4723-4A76-2449-8C16-AF768F29878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object 6">
            <a:extLst>
              <a:ext uri="{FF2B5EF4-FFF2-40B4-BE49-F238E27FC236}">
                <a16:creationId xmlns:a16="http://schemas.microsoft.com/office/drawing/2014/main" id="{4525A67D-E197-7E49-8A49-ECD1D45022E7}"/>
              </a:ext>
            </a:extLst>
          </p:cNvPr>
          <p:cNvSpPr/>
          <p:nvPr userDrawn="1"/>
        </p:nvSpPr>
        <p:spPr>
          <a:xfrm>
            <a:off x="8771889" y="1"/>
            <a:ext cx="9516053" cy="10287574"/>
          </a:xfrm>
          <a:custGeom>
            <a:avLst/>
            <a:gdLst/>
            <a:ahLst/>
            <a:cxnLst/>
            <a:rect l="l" t="t" r="r" b="b"/>
            <a:pathLst>
              <a:path w="895350" h="3524884">
                <a:moveTo>
                  <a:pt x="0" y="0"/>
                </a:moveTo>
                <a:lnTo>
                  <a:pt x="895349" y="0"/>
                </a:lnTo>
                <a:lnTo>
                  <a:pt x="895349" y="3524309"/>
                </a:lnTo>
                <a:lnTo>
                  <a:pt x="0" y="3524309"/>
                </a:lnTo>
                <a:lnTo>
                  <a:pt x="0" y="0"/>
                </a:lnTo>
                <a:close/>
              </a:path>
            </a:pathLst>
          </a:custGeom>
          <a:solidFill>
            <a:schemeClr val="bg1"/>
          </a:solidFill>
        </p:spPr>
        <p:txBody>
          <a:bodyPr wrap="square" lIns="0" tIns="0" rIns="0" bIns="0" rtlCol="0"/>
          <a:lstStyle/>
          <a:p>
            <a:endParaRPr/>
          </a:p>
        </p:txBody>
      </p:sp>
      <p:sp>
        <p:nvSpPr>
          <p:cNvPr id="7" name="object 2">
            <a:extLst>
              <a:ext uri="{FF2B5EF4-FFF2-40B4-BE49-F238E27FC236}">
                <a16:creationId xmlns:a16="http://schemas.microsoft.com/office/drawing/2014/main" id="{2C192D42-3DBE-3B48-B66C-148E07A02530}"/>
              </a:ext>
            </a:extLst>
          </p:cNvPr>
          <p:cNvSpPr/>
          <p:nvPr userDrawn="1"/>
        </p:nvSpPr>
        <p:spPr>
          <a:xfrm>
            <a:off x="0" y="3"/>
            <a:ext cx="9049984"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AB0520"/>
          </a:solidFill>
        </p:spPr>
        <p:txBody>
          <a:bodyPr wrap="square" lIns="0" tIns="0" rIns="0" bIns="0" rtlCol="0"/>
          <a:lstStyle/>
          <a:p>
            <a:endParaRPr/>
          </a:p>
        </p:txBody>
      </p:sp>
      <p:sp>
        <p:nvSpPr>
          <p:cNvPr id="9" name="object 4">
            <a:extLst>
              <a:ext uri="{FF2B5EF4-FFF2-40B4-BE49-F238E27FC236}">
                <a16:creationId xmlns:a16="http://schemas.microsoft.com/office/drawing/2014/main" id="{33C35AE7-35AD-CB43-BB53-9C677F696EF5}"/>
              </a:ext>
            </a:extLst>
          </p:cNvPr>
          <p:cNvSpPr/>
          <p:nvPr userDrawn="1"/>
        </p:nvSpPr>
        <p:spPr>
          <a:xfrm>
            <a:off x="0" y="3"/>
            <a:ext cx="2022475" cy="2022475"/>
          </a:xfrm>
          <a:custGeom>
            <a:avLst/>
            <a:gdLst/>
            <a:ahLst/>
            <a:cxnLst/>
            <a:rect l="l" t="t" r="r" b="b"/>
            <a:pathLst>
              <a:path w="2022475" h="2022475">
                <a:moveTo>
                  <a:pt x="2022369" y="0"/>
                </a:moveTo>
                <a:lnTo>
                  <a:pt x="0" y="2022369"/>
                </a:lnTo>
                <a:lnTo>
                  <a:pt x="0" y="0"/>
                </a:lnTo>
                <a:lnTo>
                  <a:pt x="2022369" y="0"/>
                </a:lnTo>
                <a:close/>
              </a:path>
            </a:pathLst>
          </a:custGeom>
          <a:solidFill>
            <a:srgbClr val="BD2036"/>
          </a:solidFill>
        </p:spPr>
        <p:txBody>
          <a:bodyPr wrap="square" lIns="0" tIns="0" rIns="0" bIns="0" rtlCol="0"/>
          <a:lstStyle/>
          <a:p>
            <a:endParaRPr/>
          </a:p>
        </p:txBody>
      </p:sp>
      <p:sp>
        <p:nvSpPr>
          <p:cNvPr id="13" name="object 6">
            <a:extLst>
              <a:ext uri="{FF2B5EF4-FFF2-40B4-BE49-F238E27FC236}">
                <a16:creationId xmlns:a16="http://schemas.microsoft.com/office/drawing/2014/main" id="{5DC375F3-2DDF-0C48-82F8-0EA26B525818}"/>
              </a:ext>
            </a:extLst>
          </p:cNvPr>
          <p:cNvSpPr/>
          <p:nvPr userDrawn="1"/>
        </p:nvSpPr>
        <p:spPr>
          <a:xfrm>
            <a:off x="17392592" y="260035"/>
            <a:ext cx="895350" cy="3524885"/>
          </a:xfrm>
          <a:custGeom>
            <a:avLst/>
            <a:gdLst/>
            <a:ahLst/>
            <a:cxnLst/>
            <a:rect l="l" t="t" r="r" b="b"/>
            <a:pathLst>
              <a:path w="895350" h="3524884">
                <a:moveTo>
                  <a:pt x="0" y="0"/>
                </a:moveTo>
                <a:lnTo>
                  <a:pt x="895349" y="0"/>
                </a:lnTo>
                <a:lnTo>
                  <a:pt x="895349" y="3524309"/>
                </a:lnTo>
                <a:lnTo>
                  <a:pt x="0" y="3524309"/>
                </a:lnTo>
                <a:lnTo>
                  <a:pt x="0" y="0"/>
                </a:lnTo>
                <a:close/>
              </a:path>
            </a:pathLst>
          </a:custGeom>
          <a:solidFill>
            <a:srgbClr val="00265B"/>
          </a:solidFill>
        </p:spPr>
        <p:txBody>
          <a:bodyPr wrap="square" lIns="0" tIns="0" rIns="0" bIns="0" rtlCol="0"/>
          <a:lstStyle/>
          <a:p>
            <a:endParaRPr/>
          </a:p>
        </p:txBody>
      </p:sp>
      <p:pic>
        <p:nvPicPr>
          <p:cNvPr id="19" name="Picture 18">
            <a:extLst>
              <a:ext uri="{FF2B5EF4-FFF2-40B4-BE49-F238E27FC236}">
                <a16:creationId xmlns:a16="http://schemas.microsoft.com/office/drawing/2014/main" id="{78E89219-298A-5E4A-84D6-CAB646FD56B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20" name="object 3">
            <a:extLst>
              <a:ext uri="{FF2B5EF4-FFF2-40B4-BE49-F238E27FC236}">
                <a16:creationId xmlns:a16="http://schemas.microsoft.com/office/drawing/2014/main" id="{4B730336-B278-1248-845C-F537240544A9}"/>
              </a:ext>
            </a:extLst>
          </p:cNvPr>
          <p:cNvSpPr/>
          <p:nvPr userDrawn="1"/>
        </p:nvSpPr>
        <p:spPr>
          <a:xfrm rot="5400000">
            <a:off x="-412880" y="8039100"/>
            <a:ext cx="2644286" cy="2644286"/>
          </a:xfrm>
          <a:custGeom>
            <a:avLst/>
            <a:gdLst/>
            <a:ahLst/>
            <a:cxnLst/>
            <a:rect l="l" t="t" r="r" b="b"/>
            <a:pathLst>
              <a:path w="2381250" h="2381250">
                <a:moveTo>
                  <a:pt x="2381249" y="0"/>
                </a:moveTo>
                <a:lnTo>
                  <a:pt x="2381249" y="711961"/>
                </a:lnTo>
                <a:lnTo>
                  <a:pt x="2332932" y="712649"/>
                </a:lnTo>
                <a:lnTo>
                  <a:pt x="2284953" y="714700"/>
                </a:lnTo>
                <a:lnTo>
                  <a:pt x="2237330" y="718095"/>
                </a:lnTo>
                <a:lnTo>
                  <a:pt x="2190082" y="722816"/>
                </a:lnTo>
                <a:lnTo>
                  <a:pt x="2143229" y="728843"/>
                </a:lnTo>
                <a:lnTo>
                  <a:pt x="2096788" y="736160"/>
                </a:lnTo>
                <a:lnTo>
                  <a:pt x="2050778" y="744746"/>
                </a:lnTo>
                <a:lnTo>
                  <a:pt x="2005219" y="754584"/>
                </a:lnTo>
                <a:lnTo>
                  <a:pt x="1960127" y="765654"/>
                </a:lnTo>
                <a:lnTo>
                  <a:pt x="1915523" y="777938"/>
                </a:lnTo>
                <a:lnTo>
                  <a:pt x="1871425" y="791417"/>
                </a:lnTo>
                <a:lnTo>
                  <a:pt x="1827851" y="806073"/>
                </a:lnTo>
                <a:lnTo>
                  <a:pt x="1784820" y="821887"/>
                </a:lnTo>
                <a:lnTo>
                  <a:pt x="1742351" y="838840"/>
                </a:lnTo>
                <a:lnTo>
                  <a:pt x="1700462" y="856914"/>
                </a:lnTo>
                <a:lnTo>
                  <a:pt x="1659172" y="876090"/>
                </a:lnTo>
                <a:lnTo>
                  <a:pt x="1618499" y="896350"/>
                </a:lnTo>
                <a:lnTo>
                  <a:pt x="1578463" y="917674"/>
                </a:lnTo>
                <a:lnTo>
                  <a:pt x="1539082" y="940045"/>
                </a:lnTo>
                <a:lnTo>
                  <a:pt x="1500374" y="963443"/>
                </a:lnTo>
                <a:lnTo>
                  <a:pt x="1462358" y="987850"/>
                </a:lnTo>
                <a:lnTo>
                  <a:pt x="1425053" y="1013248"/>
                </a:lnTo>
                <a:lnTo>
                  <a:pt x="1388478" y="1039617"/>
                </a:lnTo>
                <a:lnTo>
                  <a:pt x="1352650" y="1066939"/>
                </a:lnTo>
                <a:lnTo>
                  <a:pt x="1317590" y="1095196"/>
                </a:lnTo>
                <a:lnTo>
                  <a:pt x="1283314" y="1124368"/>
                </a:lnTo>
                <a:lnTo>
                  <a:pt x="1249842" y="1154438"/>
                </a:lnTo>
                <a:lnTo>
                  <a:pt x="1217193" y="1185386"/>
                </a:lnTo>
                <a:lnTo>
                  <a:pt x="1185386" y="1217193"/>
                </a:lnTo>
                <a:lnTo>
                  <a:pt x="1154438" y="1249842"/>
                </a:lnTo>
                <a:lnTo>
                  <a:pt x="1124368" y="1283314"/>
                </a:lnTo>
                <a:lnTo>
                  <a:pt x="1095196" y="1317590"/>
                </a:lnTo>
                <a:lnTo>
                  <a:pt x="1066939" y="1352650"/>
                </a:lnTo>
                <a:lnTo>
                  <a:pt x="1039617" y="1388478"/>
                </a:lnTo>
                <a:lnTo>
                  <a:pt x="1013248" y="1425053"/>
                </a:lnTo>
                <a:lnTo>
                  <a:pt x="987850" y="1462358"/>
                </a:lnTo>
                <a:lnTo>
                  <a:pt x="963443" y="1500374"/>
                </a:lnTo>
                <a:lnTo>
                  <a:pt x="940045" y="1539082"/>
                </a:lnTo>
                <a:lnTo>
                  <a:pt x="917674" y="1578463"/>
                </a:lnTo>
                <a:lnTo>
                  <a:pt x="896350" y="1618499"/>
                </a:lnTo>
                <a:lnTo>
                  <a:pt x="876090" y="1659172"/>
                </a:lnTo>
                <a:lnTo>
                  <a:pt x="856914" y="1700462"/>
                </a:lnTo>
                <a:lnTo>
                  <a:pt x="838840" y="1742351"/>
                </a:lnTo>
                <a:lnTo>
                  <a:pt x="821887" y="1784820"/>
                </a:lnTo>
                <a:lnTo>
                  <a:pt x="806073" y="1827851"/>
                </a:lnTo>
                <a:lnTo>
                  <a:pt x="791417" y="1871425"/>
                </a:lnTo>
                <a:lnTo>
                  <a:pt x="777938" y="1915523"/>
                </a:lnTo>
                <a:lnTo>
                  <a:pt x="765654" y="1960127"/>
                </a:lnTo>
                <a:lnTo>
                  <a:pt x="754584" y="2005219"/>
                </a:lnTo>
                <a:lnTo>
                  <a:pt x="744746" y="2050778"/>
                </a:lnTo>
                <a:lnTo>
                  <a:pt x="736160" y="2096788"/>
                </a:lnTo>
                <a:lnTo>
                  <a:pt x="728843" y="2143229"/>
                </a:lnTo>
                <a:lnTo>
                  <a:pt x="722816" y="2190082"/>
                </a:lnTo>
                <a:lnTo>
                  <a:pt x="718095" y="2237330"/>
                </a:lnTo>
                <a:lnTo>
                  <a:pt x="714700" y="2284953"/>
                </a:lnTo>
                <a:lnTo>
                  <a:pt x="712649" y="2332932"/>
                </a:lnTo>
                <a:lnTo>
                  <a:pt x="711961" y="2381249"/>
                </a:lnTo>
                <a:lnTo>
                  <a:pt x="0" y="2381249"/>
                </a:lnTo>
                <a:lnTo>
                  <a:pt x="485" y="2332650"/>
                </a:lnTo>
                <a:lnTo>
                  <a:pt x="1937" y="2284287"/>
                </a:lnTo>
                <a:lnTo>
                  <a:pt x="4345" y="2236171"/>
                </a:lnTo>
                <a:lnTo>
                  <a:pt x="7699" y="2188310"/>
                </a:lnTo>
                <a:lnTo>
                  <a:pt x="11992" y="2140715"/>
                </a:lnTo>
                <a:lnTo>
                  <a:pt x="17214" y="2093393"/>
                </a:lnTo>
                <a:lnTo>
                  <a:pt x="23355" y="2046355"/>
                </a:lnTo>
                <a:lnTo>
                  <a:pt x="30406" y="1999610"/>
                </a:lnTo>
                <a:lnTo>
                  <a:pt x="38358" y="1953167"/>
                </a:lnTo>
                <a:lnTo>
                  <a:pt x="47202" y="1907034"/>
                </a:lnTo>
                <a:lnTo>
                  <a:pt x="56929" y="1861222"/>
                </a:lnTo>
                <a:lnTo>
                  <a:pt x="67529" y="1815739"/>
                </a:lnTo>
                <a:lnTo>
                  <a:pt x="78993" y="1770595"/>
                </a:lnTo>
                <a:lnTo>
                  <a:pt x="91313" y="1725799"/>
                </a:lnTo>
                <a:lnTo>
                  <a:pt x="104478" y="1681360"/>
                </a:lnTo>
                <a:lnTo>
                  <a:pt x="118479" y="1637287"/>
                </a:lnTo>
                <a:lnTo>
                  <a:pt x="133308" y="1593590"/>
                </a:lnTo>
                <a:lnTo>
                  <a:pt x="148955" y="1550277"/>
                </a:lnTo>
                <a:lnTo>
                  <a:pt x="165410" y="1507359"/>
                </a:lnTo>
                <a:lnTo>
                  <a:pt x="182665" y="1464844"/>
                </a:lnTo>
                <a:lnTo>
                  <a:pt x="200711" y="1422741"/>
                </a:lnTo>
                <a:lnTo>
                  <a:pt x="219538" y="1381060"/>
                </a:lnTo>
                <a:lnTo>
                  <a:pt x="239137" y="1339810"/>
                </a:lnTo>
                <a:lnTo>
                  <a:pt x="259498" y="1299000"/>
                </a:lnTo>
                <a:lnTo>
                  <a:pt x="280614" y="1258639"/>
                </a:lnTo>
                <a:lnTo>
                  <a:pt x="302473" y="1218737"/>
                </a:lnTo>
                <a:lnTo>
                  <a:pt x="325068" y="1179302"/>
                </a:lnTo>
                <a:lnTo>
                  <a:pt x="348388" y="1140345"/>
                </a:lnTo>
                <a:lnTo>
                  <a:pt x="372425" y="1101873"/>
                </a:lnTo>
                <a:lnTo>
                  <a:pt x="397170" y="1063897"/>
                </a:lnTo>
                <a:lnTo>
                  <a:pt x="422612" y="1026426"/>
                </a:lnTo>
                <a:lnTo>
                  <a:pt x="448744" y="989469"/>
                </a:lnTo>
                <a:lnTo>
                  <a:pt x="475556" y="953034"/>
                </a:lnTo>
                <a:lnTo>
                  <a:pt x="503038" y="917132"/>
                </a:lnTo>
                <a:lnTo>
                  <a:pt x="531181" y="881772"/>
                </a:lnTo>
                <a:lnTo>
                  <a:pt x="559977" y="846962"/>
                </a:lnTo>
                <a:lnTo>
                  <a:pt x="589415" y="812712"/>
                </a:lnTo>
                <a:lnTo>
                  <a:pt x="619488" y="779031"/>
                </a:lnTo>
                <a:lnTo>
                  <a:pt x="650184" y="745929"/>
                </a:lnTo>
                <a:lnTo>
                  <a:pt x="681496" y="713414"/>
                </a:lnTo>
                <a:lnTo>
                  <a:pt x="713414" y="681496"/>
                </a:lnTo>
                <a:lnTo>
                  <a:pt x="745929" y="650184"/>
                </a:lnTo>
                <a:lnTo>
                  <a:pt x="779031" y="619488"/>
                </a:lnTo>
                <a:lnTo>
                  <a:pt x="812712" y="589415"/>
                </a:lnTo>
                <a:lnTo>
                  <a:pt x="846962" y="559977"/>
                </a:lnTo>
                <a:lnTo>
                  <a:pt x="881772" y="531181"/>
                </a:lnTo>
                <a:lnTo>
                  <a:pt x="917132" y="503038"/>
                </a:lnTo>
                <a:lnTo>
                  <a:pt x="953034" y="475556"/>
                </a:lnTo>
                <a:lnTo>
                  <a:pt x="989469" y="448744"/>
                </a:lnTo>
                <a:lnTo>
                  <a:pt x="1026426" y="422612"/>
                </a:lnTo>
                <a:lnTo>
                  <a:pt x="1063897" y="397170"/>
                </a:lnTo>
                <a:lnTo>
                  <a:pt x="1101873" y="372425"/>
                </a:lnTo>
                <a:lnTo>
                  <a:pt x="1140345" y="348388"/>
                </a:lnTo>
                <a:lnTo>
                  <a:pt x="1179302" y="325068"/>
                </a:lnTo>
                <a:lnTo>
                  <a:pt x="1218737" y="302473"/>
                </a:lnTo>
                <a:lnTo>
                  <a:pt x="1258639" y="280614"/>
                </a:lnTo>
                <a:lnTo>
                  <a:pt x="1299000" y="259498"/>
                </a:lnTo>
                <a:lnTo>
                  <a:pt x="1339810" y="239137"/>
                </a:lnTo>
                <a:lnTo>
                  <a:pt x="1381060" y="219538"/>
                </a:lnTo>
                <a:lnTo>
                  <a:pt x="1422741" y="200711"/>
                </a:lnTo>
                <a:lnTo>
                  <a:pt x="1464844" y="182665"/>
                </a:lnTo>
                <a:lnTo>
                  <a:pt x="1507359" y="165410"/>
                </a:lnTo>
                <a:lnTo>
                  <a:pt x="1550277" y="148955"/>
                </a:lnTo>
                <a:lnTo>
                  <a:pt x="1593590" y="133308"/>
                </a:lnTo>
                <a:lnTo>
                  <a:pt x="1637287" y="118479"/>
                </a:lnTo>
                <a:lnTo>
                  <a:pt x="1681360" y="104478"/>
                </a:lnTo>
                <a:lnTo>
                  <a:pt x="1725799" y="91313"/>
                </a:lnTo>
                <a:lnTo>
                  <a:pt x="1770595" y="78993"/>
                </a:lnTo>
                <a:lnTo>
                  <a:pt x="1815739" y="67529"/>
                </a:lnTo>
                <a:lnTo>
                  <a:pt x="1861222" y="56929"/>
                </a:lnTo>
                <a:lnTo>
                  <a:pt x="1907034" y="47202"/>
                </a:lnTo>
                <a:lnTo>
                  <a:pt x="1953167" y="38358"/>
                </a:lnTo>
                <a:lnTo>
                  <a:pt x="1999610" y="30406"/>
                </a:lnTo>
                <a:lnTo>
                  <a:pt x="2046355" y="23355"/>
                </a:lnTo>
                <a:lnTo>
                  <a:pt x="2093393" y="17214"/>
                </a:lnTo>
                <a:lnTo>
                  <a:pt x="2140715" y="11992"/>
                </a:lnTo>
                <a:lnTo>
                  <a:pt x="2188310" y="7699"/>
                </a:lnTo>
                <a:lnTo>
                  <a:pt x="2236171" y="4345"/>
                </a:lnTo>
                <a:lnTo>
                  <a:pt x="2284287" y="1937"/>
                </a:lnTo>
                <a:lnTo>
                  <a:pt x="2332650" y="485"/>
                </a:lnTo>
                <a:lnTo>
                  <a:pt x="2381249" y="0"/>
                </a:lnTo>
                <a:close/>
              </a:path>
            </a:pathLst>
          </a:custGeom>
          <a:solidFill>
            <a:schemeClr val="bg1"/>
          </a:solidFill>
        </p:spPr>
        <p:txBody>
          <a:bodyPr wrap="square" lIns="0" tIns="0" rIns="0" bIns="0" rtlCol="0"/>
          <a:lstStyle/>
          <a:p>
            <a:endParaRPr/>
          </a:p>
        </p:txBody>
      </p:sp>
    </p:spTree>
    <p:extLst>
      <p:ext uri="{BB962C8B-B14F-4D97-AF65-F5344CB8AC3E}">
        <p14:creationId xmlns:p14="http://schemas.microsoft.com/office/powerpoint/2010/main" val="2400979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C0C6E1B6-5137-CD47-ACBC-063C1ACB3926}"/>
              </a:ext>
            </a:extLst>
          </p:cNvPr>
          <p:cNvSpPr/>
          <p:nvPr userDrawn="1"/>
        </p:nvSpPr>
        <p:spPr>
          <a:xfrm>
            <a:off x="0" y="1"/>
            <a:ext cx="15277465" cy="10287000"/>
          </a:xfrm>
          <a:custGeom>
            <a:avLst/>
            <a:gdLst/>
            <a:ahLst/>
            <a:cxnLst/>
            <a:rect l="l" t="t" r="r" b="b"/>
            <a:pathLst>
              <a:path w="15277465" h="10287000">
                <a:moveTo>
                  <a:pt x="0" y="10286999"/>
                </a:moveTo>
                <a:lnTo>
                  <a:pt x="15277377" y="10286999"/>
                </a:lnTo>
                <a:lnTo>
                  <a:pt x="15277377" y="0"/>
                </a:lnTo>
                <a:lnTo>
                  <a:pt x="0" y="0"/>
                </a:lnTo>
                <a:lnTo>
                  <a:pt x="0" y="10286999"/>
                </a:lnTo>
                <a:close/>
              </a:path>
            </a:pathLst>
          </a:custGeom>
          <a:solidFill>
            <a:srgbClr val="0C234B"/>
          </a:solidFill>
        </p:spPr>
        <p:txBody>
          <a:bodyPr wrap="square" lIns="0" tIns="0" rIns="0" bIns="0" rtlCol="0"/>
          <a:lstStyle/>
          <a:p>
            <a:endParaRPr/>
          </a:p>
        </p:txBody>
      </p:sp>
      <p:grpSp>
        <p:nvGrpSpPr>
          <p:cNvPr id="10" name="object 3">
            <a:extLst>
              <a:ext uri="{FF2B5EF4-FFF2-40B4-BE49-F238E27FC236}">
                <a16:creationId xmlns:a16="http://schemas.microsoft.com/office/drawing/2014/main" id="{ED586A10-65BB-B942-8069-14356F027352}"/>
              </a:ext>
            </a:extLst>
          </p:cNvPr>
          <p:cNvGrpSpPr/>
          <p:nvPr userDrawn="1"/>
        </p:nvGrpSpPr>
        <p:grpSpPr>
          <a:xfrm>
            <a:off x="15240000" y="0"/>
            <a:ext cx="3031490" cy="10944756"/>
            <a:chOff x="15256671" y="1"/>
            <a:chExt cx="3031490" cy="10285730"/>
          </a:xfrm>
          <a:solidFill>
            <a:srgbClr val="AB0520"/>
          </a:solidFill>
        </p:grpSpPr>
        <p:sp>
          <p:nvSpPr>
            <p:cNvPr id="11" name="object 4">
              <a:extLst>
                <a:ext uri="{FF2B5EF4-FFF2-40B4-BE49-F238E27FC236}">
                  <a16:creationId xmlns:a16="http://schemas.microsoft.com/office/drawing/2014/main" id="{ECDF977C-B874-F444-A667-12F059BEF9BA}"/>
                </a:ext>
              </a:extLst>
            </p:cNvPr>
            <p:cNvSpPr/>
            <p:nvPr/>
          </p:nvSpPr>
          <p:spPr>
            <a:xfrm>
              <a:off x="15277377" y="1"/>
              <a:ext cx="3011170" cy="10285730"/>
            </a:xfrm>
            <a:custGeom>
              <a:avLst/>
              <a:gdLst/>
              <a:ahLst/>
              <a:cxnLst/>
              <a:rect l="l" t="t" r="r" b="b"/>
              <a:pathLst>
                <a:path w="3011169" h="10285730">
                  <a:moveTo>
                    <a:pt x="0" y="0"/>
                  </a:moveTo>
                  <a:lnTo>
                    <a:pt x="3010621" y="0"/>
                  </a:lnTo>
                  <a:lnTo>
                    <a:pt x="3010621" y="10285706"/>
                  </a:lnTo>
                  <a:lnTo>
                    <a:pt x="0" y="10285706"/>
                  </a:lnTo>
                  <a:lnTo>
                    <a:pt x="0" y="0"/>
                  </a:lnTo>
                  <a:close/>
                </a:path>
              </a:pathLst>
            </a:custGeom>
            <a:grpFill/>
          </p:spPr>
          <p:txBody>
            <a:bodyPr wrap="square" lIns="0" tIns="0" rIns="0" bIns="0" rtlCol="0"/>
            <a:lstStyle/>
            <a:p>
              <a:endParaRPr/>
            </a:p>
          </p:txBody>
        </p:sp>
        <p:sp>
          <p:nvSpPr>
            <p:cNvPr id="12" name="object 5">
              <a:extLst>
                <a:ext uri="{FF2B5EF4-FFF2-40B4-BE49-F238E27FC236}">
                  <a16:creationId xmlns:a16="http://schemas.microsoft.com/office/drawing/2014/main" id="{5E0D46F1-681A-094D-BA3C-5D78800F765E}"/>
                </a:ext>
              </a:extLst>
            </p:cNvPr>
            <p:cNvSpPr/>
            <p:nvPr/>
          </p:nvSpPr>
          <p:spPr>
            <a:xfrm>
              <a:off x="15256671" y="1"/>
              <a:ext cx="3031490" cy="3030855"/>
            </a:xfrm>
            <a:custGeom>
              <a:avLst/>
              <a:gdLst/>
              <a:ahLst/>
              <a:cxnLst/>
              <a:rect l="l" t="t" r="r" b="b"/>
              <a:pathLst>
                <a:path w="3031490" h="3030855">
                  <a:moveTo>
                    <a:pt x="3031329" y="3023162"/>
                  </a:moveTo>
                  <a:lnTo>
                    <a:pt x="3024100" y="3030392"/>
                  </a:lnTo>
                  <a:lnTo>
                    <a:pt x="0" y="6292"/>
                  </a:lnTo>
                  <a:lnTo>
                    <a:pt x="6292" y="0"/>
                  </a:lnTo>
                  <a:lnTo>
                    <a:pt x="3031329" y="0"/>
                  </a:lnTo>
                  <a:lnTo>
                    <a:pt x="3031329" y="3023162"/>
                  </a:lnTo>
                  <a:close/>
                </a:path>
              </a:pathLst>
            </a:custGeom>
            <a:grpFill/>
          </p:spPr>
          <p:txBody>
            <a:bodyPr wrap="square" lIns="0" tIns="0" rIns="0" bIns="0" rtlCol="0"/>
            <a:lstStyle/>
            <a:p>
              <a:endParaRPr/>
            </a:p>
          </p:txBody>
        </p:sp>
      </p:grpSp>
      <p:sp>
        <p:nvSpPr>
          <p:cNvPr id="13" name="object 7">
            <a:extLst>
              <a:ext uri="{FF2B5EF4-FFF2-40B4-BE49-F238E27FC236}">
                <a16:creationId xmlns:a16="http://schemas.microsoft.com/office/drawing/2014/main" id="{9250742E-7085-894A-9737-FF126453E9E0}"/>
              </a:ext>
            </a:extLst>
          </p:cNvPr>
          <p:cNvSpPr/>
          <p:nvPr userDrawn="1"/>
        </p:nvSpPr>
        <p:spPr>
          <a:xfrm>
            <a:off x="0" y="1"/>
            <a:ext cx="4400550" cy="4813300"/>
          </a:xfrm>
          <a:custGeom>
            <a:avLst/>
            <a:gdLst/>
            <a:ahLst/>
            <a:cxnLst/>
            <a:rect l="l" t="t" r="r" b="b"/>
            <a:pathLst>
              <a:path w="4400550" h="4813300">
                <a:moveTo>
                  <a:pt x="2549121" y="4686300"/>
                </a:moveTo>
                <a:lnTo>
                  <a:pt x="856731" y="4686300"/>
                </a:lnTo>
                <a:lnTo>
                  <a:pt x="763021" y="4648200"/>
                </a:lnTo>
                <a:lnTo>
                  <a:pt x="490044" y="4533900"/>
                </a:lnTo>
                <a:lnTo>
                  <a:pt x="460568" y="4508500"/>
                </a:lnTo>
                <a:lnTo>
                  <a:pt x="373272" y="4470400"/>
                </a:lnTo>
                <a:lnTo>
                  <a:pt x="344571" y="4445000"/>
                </a:lnTo>
                <a:lnTo>
                  <a:pt x="287779" y="4419600"/>
                </a:lnTo>
                <a:lnTo>
                  <a:pt x="259704" y="4394200"/>
                </a:lnTo>
                <a:lnTo>
                  <a:pt x="204207" y="4368800"/>
                </a:lnTo>
                <a:lnTo>
                  <a:pt x="176793" y="4343400"/>
                </a:lnTo>
                <a:lnTo>
                  <a:pt x="149612" y="4330700"/>
                </a:lnTo>
                <a:lnTo>
                  <a:pt x="122666" y="4305300"/>
                </a:lnTo>
                <a:lnTo>
                  <a:pt x="95954" y="4292600"/>
                </a:lnTo>
                <a:lnTo>
                  <a:pt x="43263" y="4241800"/>
                </a:lnTo>
                <a:lnTo>
                  <a:pt x="17293" y="4229100"/>
                </a:lnTo>
                <a:lnTo>
                  <a:pt x="0" y="4216400"/>
                </a:lnTo>
                <a:lnTo>
                  <a:pt x="0" y="25400"/>
                </a:lnTo>
                <a:lnTo>
                  <a:pt x="17293" y="12700"/>
                </a:lnTo>
                <a:lnTo>
                  <a:pt x="42581" y="0"/>
                </a:lnTo>
                <a:lnTo>
                  <a:pt x="3363271" y="0"/>
                </a:lnTo>
                <a:lnTo>
                  <a:pt x="3388559" y="12700"/>
                </a:lnTo>
                <a:lnTo>
                  <a:pt x="3414280" y="38100"/>
                </a:lnTo>
                <a:lnTo>
                  <a:pt x="3439742" y="50800"/>
                </a:lnTo>
                <a:lnTo>
                  <a:pt x="3464940" y="76200"/>
                </a:lnTo>
                <a:lnTo>
                  <a:pt x="3489872" y="101600"/>
                </a:lnTo>
                <a:lnTo>
                  <a:pt x="3514539" y="127000"/>
                </a:lnTo>
                <a:lnTo>
                  <a:pt x="3538932" y="139700"/>
                </a:lnTo>
                <a:lnTo>
                  <a:pt x="3563046" y="165100"/>
                </a:lnTo>
                <a:lnTo>
                  <a:pt x="3586879" y="190500"/>
                </a:lnTo>
                <a:lnTo>
                  <a:pt x="3610433" y="215900"/>
                </a:lnTo>
                <a:lnTo>
                  <a:pt x="3633699" y="241300"/>
                </a:lnTo>
                <a:lnTo>
                  <a:pt x="3656671" y="254000"/>
                </a:lnTo>
                <a:lnTo>
                  <a:pt x="3701732" y="304800"/>
                </a:lnTo>
                <a:lnTo>
                  <a:pt x="3745589" y="355600"/>
                </a:lnTo>
                <a:lnTo>
                  <a:pt x="3788216" y="406400"/>
                </a:lnTo>
                <a:lnTo>
                  <a:pt x="3829587" y="457200"/>
                </a:lnTo>
                <a:lnTo>
                  <a:pt x="3869676" y="508000"/>
                </a:lnTo>
                <a:lnTo>
                  <a:pt x="3908461" y="571500"/>
                </a:lnTo>
                <a:lnTo>
                  <a:pt x="3927355" y="596900"/>
                </a:lnTo>
                <a:lnTo>
                  <a:pt x="3964141" y="647700"/>
                </a:lnTo>
                <a:lnTo>
                  <a:pt x="3999559" y="698500"/>
                </a:lnTo>
                <a:lnTo>
                  <a:pt x="4016753" y="736600"/>
                </a:lnTo>
                <a:lnTo>
                  <a:pt x="4033599" y="762000"/>
                </a:lnTo>
                <a:lnTo>
                  <a:pt x="4050092" y="787400"/>
                </a:lnTo>
                <a:lnTo>
                  <a:pt x="4066231" y="812800"/>
                </a:lnTo>
                <a:lnTo>
                  <a:pt x="4082016" y="850900"/>
                </a:lnTo>
                <a:lnTo>
                  <a:pt x="4097444" y="876300"/>
                </a:lnTo>
                <a:lnTo>
                  <a:pt x="4112508" y="901700"/>
                </a:lnTo>
                <a:lnTo>
                  <a:pt x="4127209" y="939800"/>
                </a:lnTo>
                <a:lnTo>
                  <a:pt x="4141547" y="965200"/>
                </a:lnTo>
                <a:lnTo>
                  <a:pt x="4155518" y="990600"/>
                </a:lnTo>
                <a:lnTo>
                  <a:pt x="4169118" y="1028700"/>
                </a:lnTo>
                <a:lnTo>
                  <a:pt x="4182347" y="1054100"/>
                </a:lnTo>
                <a:lnTo>
                  <a:pt x="4195204" y="1092200"/>
                </a:lnTo>
                <a:lnTo>
                  <a:pt x="4207685" y="1117600"/>
                </a:lnTo>
                <a:lnTo>
                  <a:pt x="4219788" y="1143000"/>
                </a:lnTo>
                <a:lnTo>
                  <a:pt x="4231511" y="1181100"/>
                </a:lnTo>
                <a:lnTo>
                  <a:pt x="4242856" y="1206500"/>
                </a:lnTo>
                <a:lnTo>
                  <a:pt x="4253818" y="1244600"/>
                </a:lnTo>
                <a:lnTo>
                  <a:pt x="4264394" y="1270000"/>
                </a:lnTo>
                <a:lnTo>
                  <a:pt x="4274585" y="1308100"/>
                </a:lnTo>
                <a:lnTo>
                  <a:pt x="4284389" y="1333500"/>
                </a:lnTo>
                <a:lnTo>
                  <a:pt x="4293805" y="1371600"/>
                </a:lnTo>
                <a:lnTo>
                  <a:pt x="4302830" y="1397000"/>
                </a:lnTo>
                <a:lnTo>
                  <a:pt x="4311463" y="1435100"/>
                </a:lnTo>
                <a:lnTo>
                  <a:pt x="4319704" y="1460500"/>
                </a:lnTo>
                <a:lnTo>
                  <a:pt x="4327551" y="1498600"/>
                </a:lnTo>
                <a:lnTo>
                  <a:pt x="4335002" y="1524000"/>
                </a:lnTo>
                <a:lnTo>
                  <a:pt x="4342056" y="1562100"/>
                </a:lnTo>
                <a:lnTo>
                  <a:pt x="4348714" y="1587500"/>
                </a:lnTo>
                <a:lnTo>
                  <a:pt x="4354974" y="1625600"/>
                </a:lnTo>
                <a:lnTo>
                  <a:pt x="4360833" y="1663700"/>
                </a:lnTo>
                <a:lnTo>
                  <a:pt x="4366292" y="1689100"/>
                </a:lnTo>
                <a:lnTo>
                  <a:pt x="4371351" y="1727200"/>
                </a:lnTo>
                <a:lnTo>
                  <a:pt x="4376008" y="1752600"/>
                </a:lnTo>
                <a:lnTo>
                  <a:pt x="4380261" y="1790700"/>
                </a:lnTo>
                <a:lnTo>
                  <a:pt x="4384112" y="1816100"/>
                </a:lnTo>
                <a:lnTo>
                  <a:pt x="4387559" y="1854200"/>
                </a:lnTo>
                <a:lnTo>
                  <a:pt x="4390602" y="1892300"/>
                </a:lnTo>
                <a:lnTo>
                  <a:pt x="4393240" y="1917700"/>
                </a:lnTo>
                <a:lnTo>
                  <a:pt x="4395472" y="1955800"/>
                </a:lnTo>
                <a:lnTo>
                  <a:pt x="4397299" y="1981200"/>
                </a:lnTo>
                <a:lnTo>
                  <a:pt x="4398721" y="2019300"/>
                </a:lnTo>
                <a:lnTo>
                  <a:pt x="4399736" y="2057400"/>
                </a:lnTo>
                <a:lnTo>
                  <a:pt x="4400346" y="2082800"/>
                </a:lnTo>
                <a:lnTo>
                  <a:pt x="4400549" y="2120900"/>
                </a:lnTo>
                <a:lnTo>
                  <a:pt x="4400346" y="2159000"/>
                </a:lnTo>
                <a:lnTo>
                  <a:pt x="4399736" y="2184400"/>
                </a:lnTo>
                <a:lnTo>
                  <a:pt x="4398721" y="2222500"/>
                </a:lnTo>
                <a:lnTo>
                  <a:pt x="4397299" y="2247900"/>
                </a:lnTo>
                <a:lnTo>
                  <a:pt x="4395472" y="2286000"/>
                </a:lnTo>
                <a:lnTo>
                  <a:pt x="4393240" y="2324100"/>
                </a:lnTo>
                <a:lnTo>
                  <a:pt x="4390602" y="2349500"/>
                </a:lnTo>
                <a:lnTo>
                  <a:pt x="4387559" y="2387600"/>
                </a:lnTo>
                <a:lnTo>
                  <a:pt x="4384112" y="2413000"/>
                </a:lnTo>
                <a:lnTo>
                  <a:pt x="4380261" y="2451100"/>
                </a:lnTo>
                <a:lnTo>
                  <a:pt x="4376008" y="2476500"/>
                </a:lnTo>
                <a:lnTo>
                  <a:pt x="4371351" y="2514600"/>
                </a:lnTo>
                <a:lnTo>
                  <a:pt x="4366292" y="2552700"/>
                </a:lnTo>
                <a:lnTo>
                  <a:pt x="4360833" y="2578100"/>
                </a:lnTo>
                <a:lnTo>
                  <a:pt x="4354974" y="2616200"/>
                </a:lnTo>
                <a:lnTo>
                  <a:pt x="4348714" y="2641600"/>
                </a:lnTo>
                <a:lnTo>
                  <a:pt x="4342056" y="2679700"/>
                </a:lnTo>
                <a:lnTo>
                  <a:pt x="4335002" y="2705100"/>
                </a:lnTo>
                <a:lnTo>
                  <a:pt x="4327551" y="2743200"/>
                </a:lnTo>
                <a:lnTo>
                  <a:pt x="4319704" y="2781300"/>
                </a:lnTo>
                <a:lnTo>
                  <a:pt x="4311463" y="2806700"/>
                </a:lnTo>
                <a:lnTo>
                  <a:pt x="4302830" y="2844800"/>
                </a:lnTo>
                <a:lnTo>
                  <a:pt x="4293806" y="2870200"/>
                </a:lnTo>
                <a:lnTo>
                  <a:pt x="4284390" y="2908300"/>
                </a:lnTo>
                <a:lnTo>
                  <a:pt x="4274585" y="2933700"/>
                </a:lnTo>
                <a:lnTo>
                  <a:pt x="4264394" y="2971800"/>
                </a:lnTo>
                <a:lnTo>
                  <a:pt x="4253818" y="2997200"/>
                </a:lnTo>
                <a:lnTo>
                  <a:pt x="4242856" y="3022600"/>
                </a:lnTo>
                <a:lnTo>
                  <a:pt x="4231512" y="3060700"/>
                </a:lnTo>
                <a:lnTo>
                  <a:pt x="4219788" y="3086100"/>
                </a:lnTo>
                <a:lnTo>
                  <a:pt x="4207685" y="3124200"/>
                </a:lnTo>
                <a:lnTo>
                  <a:pt x="4195204" y="3149600"/>
                </a:lnTo>
                <a:lnTo>
                  <a:pt x="4182347" y="3187700"/>
                </a:lnTo>
                <a:lnTo>
                  <a:pt x="4169118" y="3213100"/>
                </a:lnTo>
                <a:lnTo>
                  <a:pt x="4155519" y="3238500"/>
                </a:lnTo>
                <a:lnTo>
                  <a:pt x="4141547" y="3276600"/>
                </a:lnTo>
                <a:lnTo>
                  <a:pt x="4127209" y="3302000"/>
                </a:lnTo>
                <a:lnTo>
                  <a:pt x="4112508" y="3327400"/>
                </a:lnTo>
                <a:lnTo>
                  <a:pt x="4097444" y="3365500"/>
                </a:lnTo>
                <a:lnTo>
                  <a:pt x="4082017" y="3390900"/>
                </a:lnTo>
                <a:lnTo>
                  <a:pt x="4066231" y="3416300"/>
                </a:lnTo>
                <a:lnTo>
                  <a:pt x="4050092" y="3454400"/>
                </a:lnTo>
                <a:lnTo>
                  <a:pt x="4033600" y="3479800"/>
                </a:lnTo>
                <a:lnTo>
                  <a:pt x="4016754" y="3505200"/>
                </a:lnTo>
                <a:lnTo>
                  <a:pt x="3999559" y="3530600"/>
                </a:lnTo>
                <a:lnTo>
                  <a:pt x="3982022" y="3568700"/>
                </a:lnTo>
                <a:lnTo>
                  <a:pt x="3945917" y="3619500"/>
                </a:lnTo>
                <a:lnTo>
                  <a:pt x="3908461" y="3670300"/>
                </a:lnTo>
                <a:lnTo>
                  <a:pt x="3869676" y="3721100"/>
                </a:lnTo>
                <a:lnTo>
                  <a:pt x="3849792" y="3759200"/>
                </a:lnTo>
                <a:lnTo>
                  <a:pt x="3809062" y="3810000"/>
                </a:lnTo>
                <a:lnTo>
                  <a:pt x="3767056" y="3860800"/>
                </a:lnTo>
                <a:lnTo>
                  <a:pt x="3723814" y="3911600"/>
                </a:lnTo>
                <a:lnTo>
                  <a:pt x="3679349" y="3949700"/>
                </a:lnTo>
                <a:lnTo>
                  <a:pt x="3656671" y="3975100"/>
                </a:lnTo>
                <a:lnTo>
                  <a:pt x="3610433" y="4025900"/>
                </a:lnTo>
                <a:lnTo>
                  <a:pt x="3563046" y="4076700"/>
                </a:lnTo>
                <a:lnTo>
                  <a:pt x="3514539" y="4114800"/>
                </a:lnTo>
                <a:lnTo>
                  <a:pt x="3489872" y="4140200"/>
                </a:lnTo>
                <a:lnTo>
                  <a:pt x="3464940" y="4165600"/>
                </a:lnTo>
                <a:lnTo>
                  <a:pt x="3439742" y="4178300"/>
                </a:lnTo>
                <a:lnTo>
                  <a:pt x="3388559" y="4229100"/>
                </a:lnTo>
                <a:lnTo>
                  <a:pt x="3362589" y="4241800"/>
                </a:lnTo>
                <a:lnTo>
                  <a:pt x="3309898" y="4292600"/>
                </a:lnTo>
                <a:lnTo>
                  <a:pt x="3283185" y="4305300"/>
                </a:lnTo>
                <a:lnTo>
                  <a:pt x="3256239" y="4330700"/>
                </a:lnTo>
                <a:lnTo>
                  <a:pt x="3229059" y="4343400"/>
                </a:lnTo>
                <a:lnTo>
                  <a:pt x="3201645" y="4368800"/>
                </a:lnTo>
                <a:lnTo>
                  <a:pt x="3146148" y="4394200"/>
                </a:lnTo>
                <a:lnTo>
                  <a:pt x="3118073" y="4419600"/>
                </a:lnTo>
                <a:lnTo>
                  <a:pt x="3061280" y="4445000"/>
                </a:lnTo>
                <a:lnTo>
                  <a:pt x="3032579" y="4470400"/>
                </a:lnTo>
                <a:lnTo>
                  <a:pt x="2945283" y="4508500"/>
                </a:lnTo>
                <a:lnTo>
                  <a:pt x="2915807" y="4533900"/>
                </a:lnTo>
                <a:lnTo>
                  <a:pt x="2642830" y="4648200"/>
                </a:lnTo>
                <a:lnTo>
                  <a:pt x="2549121" y="4686300"/>
                </a:lnTo>
                <a:close/>
              </a:path>
              <a:path w="4400550" h="4813300">
                <a:moveTo>
                  <a:pt x="2422416" y="4724400"/>
                </a:moveTo>
                <a:lnTo>
                  <a:pt x="983436" y="4724400"/>
                </a:lnTo>
                <a:lnTo>
                  <a:pt x="888225" y="4686300"/>
                </a:lnTo>
                <a:lnTo>
                  <a:pt x="2517626" y="4686300"/>
                </a:lnTo>
                <a:lnTo>
                  <a:pt x="2422416" y="4724400"/>
                </a:lnTo>
                <a:close/>
              </a:path>
              <a:path w="4400550" h="4813300">
                <a:moveTo>
                  <a:pt x="2326231" y="4749800"/>
                </a:moveTo>
                <a:lnTo>
                  <a:pt x="1079621" y="4749800"/>
                </a:lnTo>
                <a:lnTo>
                  <a:pt x="1015392" y="4724400"/>
                </a:lnTo>
                <a:lnTo>
                  <a:pt x="2390460" y="4724400"/>
                </a:lnTo>
                <a:lnTo>
                  <a:pt x="2326231" y="4749800"/>
                </a:lnTo>
                <a:close/>
              </a:path>
              <a:path w="4400550" h="4813300">
                <a:moveTo>
                  <a:pt x="2261637" y="4762500"/>
                </a:moveTo>
                <a:lnTo>
                  <a:pt x="1144215" y="4762500"/>
                </a:lnTo>
                <a:lnTo>
                  <a:pt x="1111873" y="4749800"/>
                </a:lnTo>
                <a:lnTo>
                  <a:pt x="2293978" y="4749800"/>
                </a:lnTo>
                <a:lnTo>
                  <a:pt x="2261637" y="4762500"/>
                </a:lnTo>
                <a:close/>
              </a:path>
              <a:path w="4400550" h="4813300">
                <a:moveTo>
                  <a:pt x="2196696" y="4775200"/>
                </a:moveTo>
                <a:lnTo>
                  <a:pt x="1209156" y="4775200"/>
                </a:lnTo>
                <a:lnTo>
                  <a:pt x="1176646" y="4762500"/>
                </a:lnTo>
                <a:lnTo>
                  <a:pt x="2229206" y="4762500"/>
                </a:lnTo>
                <a:lnTo>
                  <a:pt x="2196696" y="4775200"/>
                </a:lnTo>
                <a:close/>
              </a:path>
              <a:path w="4400550" h="4813300">
                <a:moveTo>
                  <a:pt x="2131468" y="4787900"/>
                </a:moveTo>
                <a:lnTo>
                  <a:pt x="1274384" y="4787900"/>
                </a:lnTo>
                <a:lnTo>
                  <a:pt x="1241735" y="4775200"/>
                </a:lnTo>
                <a:lnTo>
                  <a:pt x="2164117" y="4775200"/>
                </a:lnTo>
                <a:lnTo>
                  <a:pt x="2131468" y="4787900"/>
                </a:lnTo>
                <a:close/>
              </a:path>
              <a:path w="4400550" h="4813300">
                <a:moveTo>
                  <a:pt x="2033144" y="4800600"/>
                </a:moveTo>
                <a:lnTo>
                  <a:pt x="1372708" y="4800600"/>
                </a:lnTo>
                <a:lnTo>
                  <a:pt x="1339880" y="4787900"/>
                </a:lnTo>
                <a:lnTo>
                  <a:pt x="2065971" y="4787900"/>
                </a:lnTo>
                <a:lnTo>
                  <a:pt x="2033144" y="4800600"/>
                </a:lnTo>
                <a:close/>
              </a:path>
              <a:path w="4400550" h="4813300">
                <a:moveTo>
                  <a:pt x="1934372" y="4813300"/>
                </a:moveTo>
                <a:lnTo>
                  <a:pt x="1471480" y="4813300"/>
                </a:lnTo>
                <a:lnTo>
                  <a:pt x="1438513" y="4800600"/>
                </a:lnTo>
                <a:lnTo>
                  <a:pt x="1967339" y="4800600"/>
                </a:lnTo>
                <a:lnTo>
                  <a:pt x="1934372" y="4813300"/>
                </a:lnTo>
                <a:close/>
              </a:path>
            </a:pathLst>
          </a:custGeom>
          <a:solidFill>
            <a:srgbClr val="FFFFFF"/>
          </a:solidFill>
        </p:spPr>
        <p:txBody>
          <a:bodyPr wrap="square" lIns="0" tIns="0" rIns="0" bIns="0" rtlCol="0"/>
          <a:lstStyle/>
          <a:p>
            <a:endParaRPr/>
          </a:p>
        </p:txBody>
      </p:sp>
      <p:sp>
        <p:nvSpPr>
          <p:cNvPr id="14" name="object 11">
            <a:extLst>
              <a:ext uri="{FF2B5EF4-FFF2-40B4-BE49-F238E27FC236}">
                <a16:creationId xmlns:a16="http://schemas.microsoft.com/office/drawing/2014/main" id="{032F5F4E-0DB4-9449-B8E4-23F5C809F26B}"/>
              </a:ext>
            </a:extLst>
          </p:cNvPr>
          <p:cNvSpPr/>
          <p:nvPr userDrawn="1"/>
        </p:nvSpPr>
        <p:spPr>
          <a:xfrm>
            <a:off x="16210192" y="-506626"/>
            <a:ext cx="1145540" cy="1145540"/>
          </a:xfrm>
          <a:custGeom>
            <a:avLst/>
            <a:gdLst/>
            <a:ahLst/>
            <a:cxnLst/>
            <a:rect l="l" t="t" r="r" b="b"/>
            <a:pathLst>
              <a:path w="1145540" h="1145540">
                <a:moveTo>
                  <a:pt x="572524" y="1145048"/>
                </a:moveTo>
                <a:lnTo>
                  <a:pt x="530410" y="1143497"/>
                </a:lnTo>
                <a:lnTo>
                  <a:pt x="488517" y="1138851"/>
                </a:lnTo>
                <a:lnTo>
                  <a:pt x="447079" y="1131136"/>
                </a:lnTo>
                <a:lnTo>
                  <a:pt x="406329" y="1120395"/>
                </a:lnTo>
                <a:lnTo>
                  <a:pt x="366479" y="1106686"/>
                </a:lnTo>
                <a:lnTo>
                  <a:pt x="327738" y="1090079"/>
                </a:lnTo>
                <a:lnTo>
                  <a:pt x="290324" y="1070667"/>
                </a:lnTo>
                <a:lnTo>
                  <a:pt x="254446" y="1048560"/>
                </a:lnTo>
                <a:lnTo>
                  <a:pt x="220292" y="1023873"/>
                </a:lnTo>
                <a:lnTo>
                  <a:pt x="188040" y="996736"/>
                </a:lnTo>
                <a:lnTo>
                  <a:pt x="157872" y="967299"/>
                </a:lnTo>
                <a:lnTo>
                  <a:pt x="129956" y="935729"/>
                </a:lnTo>
                <a:lnTo>
                  <a:pt x="104439" y="902191"/>
                </a:lnTo>
                <a:lnTo>
                  <a:pt x="81453" y="866860"/>
                </a:lnTo>
                <a:lnTo>
                  <a:pt x="61129" y="829933"/>
                </a:lnTo>
                <a:lnTo>
                  <a:pt x="43580" y="791619"/>
                </a:lnTo>
                <a:lnTo>
                  <a:pt x="28897" y="752118"/>
                </a:lnTo>
                <a:lnTo>
                  <a:pt x="17157" y="711636"/>
                </a:lnTo>
                <a:lnTo>
                  <a:pt x="8427" y="670399"/>
                </a:lnTo>
                <a:lnTo>
                  <a:pt x="2756" y="628641"/>
                </a:lnTo>
                <a:lnTo>
                  <a:pt x="172" y="586578"/>
                </a:lnTo>
                <a:lnTo>
                  <a:pt x="0" y="572524"/>
                </a:lnTo>
                <a:lnTo>
                  <a:pt x="172" y="558469"/>
                </a:lnTo>
                <a:lnTo>
                  <a:pt x="2756" y="516406"/>
                </a:lnTo>
                <a:lnTo>
                  <a:pt x="8427" y="474648"/>
                </a:lnTo>
                <a:lnTo>
                  <a:pt x="17157" y="433411"/>
                </a:lnTo>
                <a:lnTo>
                  <a:pt x="28897" y="392929"/>
                </a:lnTo>
                <a:lnTo>
                  <a:pt x="43580" y="353428"/>
                </a:lnTo>
                <a:lnTo>
                  <a:pt x="61129" y="315114"/>
                </a:lnTo>
                <a:lnTo>
                  <a:pt x="81453" y="278187"/>
                </a:lnTo>
                <a:lnTo>
                  <a:pt x="104439" y="242856"/>
                </a:lnTo>
                <a:lnTo>
                  <a:pt x="129956" y="209318"/>
                </a:lnTo>
                <a:lnTo>
                  <a:pt x="157872" y="177748"/>
                </a:lnTo>
                <a:lnTo>
                  <a:pt x="188040" y="148311"/>
                </a:lnTo>
                <a:lnTo>
                  <a:pt x="220292" y="121173"/>
                </a:lnTo>
                <a:lnTo>
                  <a:pt x="254446" y="96487"/>
                </a:lnTo>
                <a:lnTo>
                  <a:pt x="290324" y="74380"/>
                </a:lnTo>
                <a:lnTo>
                  <a:pt x="327738" y="54968"/>
                </a:lnTo>
                <a:lnTo>
                  <a:pt x="366479" y="38361"/>
                </a:lnTo>
                <a:lnTo>
                  <a:pt x="406329" y="24652"/>
                </a:lnTo>
                <a:lnTo>
                  <a:pt x="447079" y="13911"/>
                </a:lnTo>
                <a:lnTo>
                  <a:pt x="488517" y="6196"/>
                </a:lnTo>
                <a:lnTo>
                  <a:pt x="530410" y="1550"/>
                </a:lnTo>
                <a:lnTo>
                  <a:pt x="572524" y="0"/>
                </a:lnTo>
                <a:lnTo>
                  <a:pt x="586578" y="172"/>
                </a:lnTo>
                <a:lnTo>
                  <a:pt x="628641" y="2756"/>
                </a:lnTo>
                <a:lnTo>
                  <a:pt x="670399" y="8427"/>
                </a:lnTo>
                <a:lnTo>
                  <a:pt x="711636" y="17157"/>
                </a:lnTo>
                <a:lnTo>
                  <a:pt x="752118" y="28897"/>
                </a:lnTo>
                <a:lnTo>
                  <a:pt x="791619" y="43580"/>
                </a:lnTo>
                <a:lnTo>
                  <a:pt x="829933" y="61129"/>
                </a:lnTo>
                <a:lnTo>
                  <a:pt x="866860" y="81453"/>
                </a:lnTo>
                <a:lnTo>
                  <a:pt x="902191" y="104439"/>
                </a:lnTo>
                <a:lnTo>
                  <a:pt x="935729" y="129956"/>
                </a:lnTo>
                <a:lnTo>
                  <a:pt x="967299" y="157872"/>
                </a:lnTo>
                <a:lnTo>
                  <a:pt x="996736" y="188040"/>
                </a:lnTo>
                <a:lnTo>
                  <a:pt x="1023873" y="220292"/>
                </a:lnTo>
                <a:lnTo>
                  <a:pt x="1048560" y="254446"/>
                </a:lnTo>
                <a:lnTo>
                  <a:pt x="1070667" y="290324"/>
                </a:lnTo>
                <a:lnTo>
                  <a:pt x="1090079" y="327738"/>
                </a:lnTo>
                <a:lnTo>
                  <a:pt x="1106686" y="366479"/>
                </a:lnTo>
                <a:lnTo>
                  <a:pt x="1120395" y="406329"/>
                </a:lnTo>
                <a:lnTo>
                  <a:pt x="1131136" y="447079"/>
                </a:lnTo>
                <a:lnTo>
                  <a:pt x="1138851" y="488517"/>
                </a:lnTo>
                <a:lnTo>
                  <a:pt x="1143497" y="530410"/>
                </a:lnTo>
                <a:lnTo>
                  <a:pt x="1145048" y="572524"/>
                </a:lnTo>
                <a:lnTo>
                  <a:pt x="1144875" y="586578"/>
                </a:lnTo>
                <a:lnTo>
                  <a:pt x="1142291" y="628641"/>
                </a:lnTo>
                <a:lnTo>
                  <a:pt x="1136619" y="670399"/>
                </a:lnTo>
                <a:lnTo>
                  <a:pt x="1127890" y="711636"/>
                </a:lnTo>
                <a:lnTo>
                  <a:pt x="1116150" y="752118"/>
                </a:lnTo>
                <a:lnTo>
                  <a:pt x="1101467" y="791619"/>
                </a:lnTo>
                <a:lnTo>
                  <a:pt x="1083918" y="829933"/>
                </a:lnTo>
                <a:lnTo>
                  <a:pt x="1063594" y="866860"/>
                </a:lnTo>
                <a:lnTo>
                  <a:pt x="1040608" y="902191"/>
                </a:lnTo>
                <a:lnTo>
                  <a:pt x="1015090" y="935729"/>
                </a:lnTo>
                <a:lnTo>
                  <a:pt x="987175" y="967299"/>
                </a:lnTo>
                <a:lnTo>
                  <a:pt x="957007" y="996736"/>
                </a:lnTo>
                <a:lnTo>
                  <a:pt x="924755" y="1023873"/>
                </a:lnTo>
                <a:lnTo>
                  <a:pt x="890601" y="1048560"/>
                </a:lnTo>
                <a:lnTo>
                  <a:pt x="854723" y="1070667"/>
                </a:lnTo>
                <a:lnTo>
                  <a:pt x="817309" y="1090079"/>
                </a:lnTo>
                <a:lnTo>
                  <a:pt x="778568" y="1106686"/>
                </a:lnTo>
                <a:lnTo>
                  <a:pt x="738718" y="1120395"/>
                </a:lnTo>
                <a:lnTo>
                  <a:pt x="697968" y="1131136"/>
                </a:lnTo>
                <a:lnTo>
                  <a:pt x="656530" y="1138851"/>
                </a:lnTo>
                <a:lnTo>
                  <a:pt x="614637" y="1143497"/>
                </a:lnTo>
                <a:lnTo>
                  <a:pt x="572524" y="1145048"/>
                </a:lnTo>
                <a:close/>
              </a:path>
            </a:pathLst>
          </a:custGeom>
          <a:solidFill>
            <a:srgbClr val="81D3EB"/>
          </a:solidFill>
        </p:spPr>
        <p:txBody>
          <a:bodyPr wrap="square" lIns="0" tIns="0" rIns="0" bIns="0" rtlCol="0"/>
          <a:lstStyle/>
          <a:p>
            <a:endParaRPr/>
          </a:p>
        </p:txBody>
      </p:sp>
      <p:pic>
        <p:nvPicPr>
          <p:cNvPr id="15" name="Picture 14" descr="Logo&#10;&#10;Description automatically generated">
            <a:extLst>
              <a:ext uri="{FF2B5EF4-FFF2-40B4-BE49-F238E27FC236}">
                <a16:creationId xmlns:a16="http://schemas.microsoft.com/office/drawing/2014/main" id="{6E60EBEC-55B9-334F-9495-A67151B1D0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1547" y="8431466"/>
            <a:ext cx="1297190" cy="121662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61" r:id="rId2"/>
    <p:sldLayoutId id="2147483664" r:id="rId3"/>
    <p:sldLayoutId id="2147483666" r:id="rId4"/>
    <p:sldLayoutId id="2147483669" r:id="rId5"/>
    <p:sldLayoutId id="2147483667" r:id="rId6"/>
    <p:sldLayoutId id="2147483662" r:id="rId7"/>
    <p:sldLayoutId id="2147483668" r:id="rId8"/>
    <p:sldLayoutId id="2147483663" r:id="rId9"/>
    <p:sldLayoutId id="2147483670" r:id="rId10"/>
  </p:sldLayoutIdLst>
  <p:txStyles>
    <p:titleStyle>
      <a:lvl1pPr eaLnBrk="1" hangingPunct="1">
        <a:defRPr b="0" i="0">
          <a:latin typeface="Calibri" panose="020F0502020204030204" pitchFamily="34" charset="0"/>
          <a:ea typeface="+mj-ea"/>
          <a:cs typeface="Calibri" panose="020F0502020204030204" pitchFamily="34" charset="0"/>
        </a:defRPr>
      </a:lvl1pPr>
    </p:titleStyle>
    <p:bodyStyle>
      <a:lvl1pPr marL="0" eaLnBrk="1" hangingPunct="1">
        <a:defRPr b="0" i="0">
          <a:latin typeface="Calibri" panose="020F0502020204030204" pitchFamily="34" charset="0"/>
          <a:ea typeface="+mn-ea"/>
          <a:cs typeface="Calibri" panose="020F0502020204030204"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hyperlink" Target="https://creativecommons.org/licenses/by-sa/3.0/" TargetMode="External"/><Relationship Id="rId4" Type="http://schemas.openxmlformats.org/officeDocument/2006/relationships/hyperlink" Target="https://positek.net/lost-home-page/"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zettelkasten.de/posts/dan-sheffler-notes/" TargetMode="External"/><Relationship Id="rId2" Type="http://schemas.openxmlformats.org/officeDocument/2006/relationships/image" Target="../media/image18.jpeg"/><Relationship Id="rId1" Type="http://schemas.openxmlformats.org/officeDocument/2006/relationships/slideLayout" Target="../slideLayouts/slideLayout5.xml"/><Relationship Id="rId4" Type="http://schemas.openxmlformats.org/officeDocument/2006/relationships/hyperlink" Target="https://creativecommons.org/licenses/by-sa/3.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assessment.tamu.edu/assessment/media/Assessment-Resources/Core-Curriculum-Assessment-Report_Cycle-C.pdf" TargetMode="External"/><Relationship Id="rId2" Type="http://schemas.openxmlformats.org/officeDocument/2006/relationships/image" Target="../media/image19.png"/><Relationship Id="rId1" Type="http://schemas.openxmlformats.org/officeDocument/2006/relationships/slideLayout" Target="../slideLayouts/slideLayout5.xml"/><Relationship Id="rId5" Type="http://schemas.openxmlformats.org/officeDocument/2006/relationships/hyperlink" Target="https://www.uh.edu/ir/reports/special-reports/research-reports/General-Education-Assessment-of-Quantitative-Reasoning.pdf" TargetMode="External"/><Relationship Id="rId4" Type="http://schemas.openxmlformats.org/officeDocument/2006/relationships/hyperlink" Target="https://laverne.edu/institutional-research/wp-content/uploads/sites/27/2011/09/Quantitative-Reasoning-Assessment-REPORT-8-26-11.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hyperlink" Target="mailto:evm@arizona.edu" TargetMode="External"/><Relationship Id="rId3" Type="http://schemas.openxmlformats.org/officeDocument/2006/relationships/customXml" Target="../ink/ink1.xml"/><Relationship Id="rId7" Type="http://schemas.openxmlformats.org/officeDocument/2006/relationships/hyperlink" Target="https://creativecommons.org/licenses/by-nc/3.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freepngimg.com/png/88553-emoticon-area-text-smiley-question-mark" TargetMode="External"/><Relationship Id="rId11" Type="http://schemas.openxmlformats.org/officeDocument/2006/relationships/image" Target="../media/image22.png"/><Relationship Id="rId5" Type="http://schemas.openxmlformats.org/officeDocument/2006/relationships/image" Target="../media/image24.png"/><Relationship Id="rId10" Type="http://schemas.openxmlformats.org/officeDocument/2006/relationships/hyperlink" Target="mailto:emilyjoschwaller@arizona.edu" TargetMode="External"/><Relationship Id="rId4" Type="http://schemas.openxmlformats.org/officeDocument/2006/relationships/image" Target="../media/image23.png"/><Relationship Id="rId9" Type="http://schemas.openxmlformats.org/officeDocument/2006/relationships/hyperlink" Target="mailto:millercochran@arizona.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6"/>
          <p:cNvSpPr txBox="1"/>
          <p:nvPr/>
        </p:nvSpPr>
        <p:spPr>
          <a:xfrm>
            <a:off x="1362399" y="6404475"/>
            <a:ext cx="14513400" cy="1245672"/>
          </a:xfrm>
          <a:prstGeom prst="rect">
            <a:avLst/>
          </a:prstGeom>
          <a:noFill/>
          <a:ln>
            <a:noFill/>
          </a:ln>
        </p:spPr>
        <p:txBody>
          <a:bodyPr spcFirstLastPara="1" wrap="square" lIns="0" tIns="11425" rIns="0" bIns="0" anchor="t" anchorCtr="0">
            <a:noAutofit/>
          </a:bodyPr>
          <a:lstStyle/>
          <a:p>
            <a:pPr marL="12700" marR="0" lvl="0" indent="0" algn="l" rtl="0">
              <a:lnSpc>
                <a:spcPct val="100000"/>
              </a:lnSpc>
              <a:spcBef>
                <a:spcPts val="0"/>
              </a:spcBef>
              <a:spcAft>
                <a:spcPts val="0"/>
              </a:spcAft>
              <a:buNone/>
            </a:pPr>
            <a:r>
              <a:rPr lang="en-US" sz="7200" b="1" dirty="0">
                <a:solidFill>
                  <a:srgbClr val="FFFFFF"/>
                </a:solidFill>
                <a:latin typeface="+mj-lt"/>
                <a:ea typeface="Calibri"/>
                <a:cs typeface="Calibri"/>
                <a:sym typeface="Calibri"/>
              </a:rPr>
              <a:t>General Education Lunch and Learn</a:t>
            </a:r>
            <a:endParaRPr sz="7200" b="1" dirty="0">
              <a:solidFill>
                <a:schemeClr val="dk1"/>
              </a:solidFill>
              <a:latin typeface="+mj-lt"/>
              <a:ea typeface="Calibri"/>
              <a:cs typeface="Calibri"/>
              <a:sym typeface="Calibri"/>
            </a:endParaRPr>
          </a:p>
        </p:txBody>
      </p:sp>
      <p:sp>
        <p:nvSpPr>
          <p:cNvPr id="326" name="Google Shape;326;p36"/>
          <p:cNvSpPr txBox="1"/>
          <p:nvPr/>
        </p:nvSpPr>
        <p:spPr>
          <a:xfrm>
            <a:off x="13580223" y="9490225"/>
            <a:ext cx="3354600" cy="422700"/>
          </a:xfrm>
          <a:prstGeom prst="rect">
            <a:avLst/>
          </a:prstGeom>
          <a:noFill/>
          <a:ln>
            <a:noFill/>
          </a:ln>
        </p:spPr>
        <p:txBody>
          <a:bodyPr spcFirstLastPara="1" wrap="square" lIns="0" tIns="14600" rIns="0" bIns="0" anchor="t" anchorCtr="0">
            <a:noAutofit/>
          </a:bodyPr>
          <a:lstStyle/>
          <a:p>
            <a:pPr marL="12700" marR="0" lvl="0" indent="0" algn="ctr" rtl="0">
              <a:lnSpc>
                <a:spcPct val="100000"/>
              </a:lnSpc>
              <a:spcBef>
                <a:spcPts val="0"/>
              </a:spcBef>
              <a:spcAft>
                <a:spcPts val="0"/>
              </a:spcAft>
              <a:buNone/>
            </a:pPr>
            <a:endParaRPr sz="2650" dirty="0">
              <a:solidFill>
                <a:schemeClr val="dk1"/>
              </a:solidFill>
              <a:latin typeface="Calibri"/>
              <a:ea typeface="Calibri"/>
              <a:cs typeface="Calibri"/>
              <a:sym typeface="Calibri"/>
            </a:endParaRPr>
          </a:p>
        </p:txBody>
      </p:sp>
      <p:pic>
        <p:nvPicPr>
          <p:cNvPr id="3" name="Picture 2" descr="A blue and white logo&#10;&#10;Description automatically generated">
            <a:extLst>
              <a:ext uri="{FF2B5EF4-FFF2-40B4-BE49-F238E27FC236}">
                <a16:creationId xmlns:a16="http://schemas.microsoft.com/office/drawing/2014/main" id="{17AEF619-D9AB-1718-0BD9-394077853456}"/>
              </a:ext>
            </a:extLst>
          </p:cNvPr>
          <p:cNvPicPr>
            <a:picLocks noChangeAspect="1"/>
          </p:cNvPicPr>
          <p:nvPr/>
        </p:nvPicPr>
        <p:blipFill>
          <a:blip r:embed="rId3"/>
          <a:stretch>
            <a:fillRect/>
          </a:stretch>
        </p:blipFill>
        <p:spPr>
          <a:xfrm>
            <a:off x="5421086" y="849086"/>
            <a:ext cx="9255034" cy="4627517"/>
          </a:xfrm>
          <a:prstGeom prst="rect">
            <a:avLst/>
          </a:prstGeom>
        </p:spPr>
      </p:pic>
      <p:sp>
        <p:nvSpPr>
          <p:cNvPr id="4" name="TextBox 3">
            <a:extLst>
              <a:ext uri="{FF2B5EF4-FFF2-40B4-BE49-F238E27FC236}">
                <a16:creationId xmlns:a16="http://schemas.microsoft.com/office/drawing/2014/main" id="{6807C6CF-6272-F21F-F5C0-C1A32E2D779B}"/>
              </a:ext>
            </a:extLst>
          </p:cNvPr>
          <p:cNvSpPr txBox="1"/>
          <p:nvPr/>
        </p:nvSpPr>
        <p:spPr>
          <a:xfrm>
            <a:off x="890077" y="7432657"/>
            <a:ext cx="14839768" cy="646331"/>
          </a:xfrm>
          <a:prstGeom prst="rect">
            <a:avLst/>
          </a:prstGeom>
          <a:noFill/>
        </p:spPr>
        <p:txBody>
          <a:bodyPr wrap="none" rtlCol="0">
            <a:spAutoFit/>
          </a:bodyPr>
          <a:lstStyle/>
          <a:p>
            <a:r>
              <a:rPr lang="en-US" sz="3600" dirty="0">
                <a:solidFill>
                  <a:schemeClr val="bg1"/>
                </a:solidFill>
                <a:latin typeface="+mj-lt"/>
                <a:cs typeface="Calibri" panose="020F0502020204030204" pitchFamily="34" charset="0"/>
              </a:rPr>
              <a:t>ABOR Assessment Results: Written Communication and Quantitative Reasoning</a:t>
            </a:r>
          </a:p>
        </p:txBody>
      </p:sp>
      <p:pic>
        <p:nvPicPr>
          <p:cNvPr id="1026" name="Picture 2">
            <a:extLst>
              <a:ext uri="{FF2B5EF4-FFF2-40B4-BE49-F238E27FC236}">
                <a16:creationId xmlns:a16="http://schemas.microsoft.com/office/drawing/2014/main" id="{9C45B274-810E-E677-4D1B-D83A4D7C7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7523" y="5723935"/>
            <a:ext cx="3073631" cy="39776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B1C1FA-C846-52EA-1385-763D02FEFB92}"/>
              </a:ext>
            </a:extLst>
          </p:cNvPr>
          <p:cNvPicPr>
            <a:picLocks noChangeAspect="1"/>
          </p:cNvPicPr>
          <p:nvPr/>
        </p:nvPicPr>
        <p:blipFill>
          <a:blip r:embed="rId2"/>
          <a:stretch>
            <a:fillRect/>
          </a:stretch>
        </p:blipFill>
        <p:spPr>
          <a:xfrm>
            <a:off x="760395" y="2199933"/>
            <a:ext cx="7773208" cy="5354418"/>
          </a:xfrm>
          <a:prstGeom prst="rect">
            <a:avLst/>
          </a:prstGeom>
        </p:spPr>
      </p:pic>
      <p:sp>
        <p:nvSpPr>
          <p:cNvPr id="4" name="TextBox 3">
            <a:extLst>
              <a:ext uri="{FF2B5EF4-FFF2-40B4-BE49-F238E27FC236}">
                <a16:creationId xmlns:a16="http://schemas.microsoft.com/office/drawing/2014/main" id="{99E12345-57A6-AF9B-5007-CDCF4D6818EB}"/>
              </a:ext>
            </a:extLst>
          </p:cNvPr>
          <p:cNvSpPr txBox="1"/>
          <p:nvPr/>
        </p:nvSpPr>
        <p:spPr>
          <a:xfrm>
            <a:off x="2419643" y="407963"/>
            <a:ext cx="3770142" cy="1200329"/>
          </a:xfrm>
          <a:prstGeom prst="rect">
            <a:avLst/>
          </a:prstGeom>
          <a:noFill/>
        </p:spPr>
        <p:txBody>
          <a:bodyPr wrap="square" rtlCol="0">
            <a:spAutoFit/>
          </a:bodyPr>
          <a:lstStyle/>
          <a:p>
            <a:r>
              <a:rPr lang="en-US" sz="7200" dirty="0">
                <a:solidFill>
                  <a:schemeClr val="bg1"/>
                </a:solidFill>
              </a:rPr>
              <a:t>Gender</a:t>
            </a:r>
          </a:p>
        </p:txBody>
      </p:sp>
      <p:pic>
        <p:nvPicPr>
          <p:cNvPr id="5" name="Picture 4">
            <a:extLst>
              <a:ext uri="{FF2B5EF4-FFF2-40B4-BE49-F238E27FC236}">
                <a16:creationId xmlns:a16="http://schemas.microsoft.com/office/drawing/2014/main" id="{DA8F7FA1-DDDB-2BCC-A933-CC17229208C0}"/>
              </a:ext>
            </a:extLst>
          </p:cNvPr>
          <p:cNvPicPr>
            <a:picLocks noChangeAspect="1"/>
          </p:cNvPicPr>
          <p:nvPr/>
        </p:nvPicPr>
        <p:blipFill>
          <a:blip r:embed="rId3"/>
          <a:stretch>
            <a:fillRect/>
          </a:stretch>
        </p:blipFill>
        <p:spPr>
          <a:xfrm>
            <a:off x="9341687" y="2199933"/>
            <a:ext cx="7773208" cy="5354417"/>
          </a:xfrm>
          <a:prstGeom prst="rect">
            <a:avLst/>
          </a:prstGeom>
        </p:spPr>
      </p:pic>
    </p:spTree>
    <p:extLst>
      <p:ext uri="{BB962C8B-B14F-4D97-AF65-F5344CB8AC3E}">
        <p14:creationId xmlns:p14="http://schemas.microsoft.com/office/powerpoint/2010/main" val="3149188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C763E3-BC2F-DF38-BCE8-63109B08A2BF}"/>
              </a:ext>
            </a:extLst>
          </p:cNvPr>
          <p:cNvPicPr>
            <a:picLocks noChangeAspect="1"/>
          </p:cNvPicPr>
          <p:nvPr/>
        </p:nvPicPr>
        <p:blipFill>
          <a:blip r:embed="rId2"/>
          <a:stretch>
            <a:fillRect/>
          </a:stretch>
        </p:blipFill>
        <p:spPr>
          <a:xfrm>
            <a:off x="9313550" y="2720919"/>
            <a:ext cx="7932417" cy="5210922"/>
          </a:xfrm>
          <a:prstGeom prst="rect">
            <a:avLst/>
          </a:prstGeom>
        </p:spPr>
      </p:pic>
      <p:pic>
        <p:nvPicPr>
          <p:cNvPr id="3" name="Picture 2">
            <a:extLst>
              <a:ext uri="{FF2B5EF4-FFF2-40B4-BE49-F238E27FC236}">
                <a16:creationId xmlns:a16="http://schemas.microsoft.com/office/drawing/2014/main" id="{249E8CB4-CD34-AEA3-1AEC-400F774F7DC0}"/>
              </a:ext>
            </a:extLst>
          </p:cNvPr>
          <p:cNvPicPr>
            <a:picLocks noChangeAspect="1"/>
          </p:cNvPicPr>
          <p:nvPr/>
        </p:nvPicPr>
        <p:blipFill>
          <a:blip r:embed="rId3"/>
          <a:stretch>
            <a:fillRect/>
          </a:stretch>
        </p:blipFill>
        <p:spPr>
          <a:xfrm>
            <a:off x="1211583" y="2720919"/>
            <a:ext cx="7932417" cy="5210923"/>
          </a:xfrm>
          <a:prstGeom prst="rect">
            <a:avLst/>
          </a:prstGeom>
        </p:spPr>
      </p:pic>
      <p:sp>
        <p:nvSpPr>
          <p:cNvPr id="4" name="TextBox 3">
            <a:extLst>
              <a:ext uri="{FF2B5EF4-FFF2-40B4-BE49-F238E27FC236}">
                <a16:creationId xmlns:a16="http://schemas.microsoft.com/office/drawing/2014/main" id="{CF9E0E0A-877B-D5C3-FE37-1061199C6CDF}"/>
              </a:ext>
            </a:extLst>
          </p:cNvPr>
          <p:cNvSpPr txBox="1"/>
          <p:nvPr/>
        </p:nvSpPr>
        <p:spPr>
          <a:xfrm>
            <a:off x="3376247" y="365760"/>
            <a:ext cx="4775090" cy="1446550"/>
          </a:xfrm>
          <a:prstGeom prst="rect">
            <a:avLst/>
          </a:prstGeom>
          <a:noFill/>
        </p:spPr>
        <p:txBody>
          <a:bodyPr wrap="none" rtlCol="0">
            <a:spAutoFit/>
          </a:bodyPr>
          <a:lstStyle/>
          <a:p>
            <a:r>
              <a:rPr lang="en-US" sz="8800" dirty="0">
                <a:solidFill>
                  <a:schemeClr val="bg1"/>
                </a:solidFill>
              </a:rPr>
              <a:t>Residency</a:t>
            </a:r>
          </a:p>
        </p:txBody>
      </p:sp>
    </p:spTree>
    <p:extLst>
      <p:ext uri="{BB962C8B-B14F-4D97-AF65-F5344CB8AC3E}">
        <p14:creationId xmlns:p14="http://schemas.microsoft.com/office/powerpoint/2010/main" val="2839197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76ED78-98E3-6B9D-D44F-8C510BC1A2E0}"/>
              </a:ext>
            </a:extLst>
          </p:cNvPr>
          <p:cNvSpPr txBox="1"/>
          <p:nvPr/>
        </p:nvSpPr>
        <p:spPr>
          <a:xfrm>
            <a:off x="749104" y="1221956"/>
            <a:ext cx="4765431" cy="610232"/>
          </a:xfrm>
          <a:prstGeom prst="rect">
            <a:avLst/>
          </a:prstGeom>
          <a:noFill/>
        </p:spPr>
        <p:txBody>
          <a:bodyPr wrap="square">
            <a:spAutoFit/>
          </a:bodyPr>
          <a:lstStyle/>
          <a:p>
            <a:pPr marL="0" marR="0">
              <a:lnSpc>
                <a:spcPct val="115000"/>
              </a:lnSpc>
              <a:spcBef>
                <a:spcPts val="1400"/>
              </a:spcBef>
              <a:spcAft>
                <a:spcPts val="400"/>
              </a:spcAft>
            </a:pPr>
            <a:r>
              <a:rPr lang="en-US" sz="3200" b="1" dirty="0">
                <a:solidFill>
                  <a:schemeClr val="bg1"/>
                </a:solidFill>
                <a:effectLst/>
                <a:latin typeface="Oxygen" panose="02000503000000000000" pitchFamily="2" charset="0"/>
                <a:ea typeface="Oxygen" panose="02000503000000000000" pitchFamily="2" charset="0"/>
                <a:cs typeface="Oxygen" panose="02000503000000000000" pitchFamily="2" charset="0"/>
              </a:rPr>
              <a:t>Connected Curriculum</a:t>
            </a:r>
            <a:endParaRPr lang="en-US" sz="3200" b="1" dirty="0">
              <a:solidFill>
                <a:schemeClr val="bg1"/>
              </a:solidFill>
              <a:effectLst/>
              <a:latin typeface="Arial" panose="020B0604020202020204" pitchFamily="34" charset="0"/>
            </a:endParaRPr>
          </a:p>
        </p:txBody>
      </p:sp>
      <p:sp>
        <p:nvSpPr>
          <p:cNvPr id="5" name="TextBox 4">
            <a:extLst>
              <a:ext uri="{FF2B5EF4-FFF2-40B4-BE49-F238E27FC236}">
                <a16:creationId xmlns:a16="http://schemas.microsoft.com/office/drawing/2014/main" id="{9DD6A903-4600-7125-0E1E-7F6FDADB0669}"/>
              </a:ext>
            </a:extLst>
          </p:cNvPr>
          <p:cNvSpPr txBox="1"/>
          <p:nvPr/>
        </p:nvSpPr>
        <p:spPr>
          <a:xfrm>
            <a:off x="309489" y="2672861"/>
            <a:ext cx="8539089" cy="5016758"/>
          </a:xfrm>
          <a:prstGeom prst="rect">
            <a:avLst/>
          </a:prstGeom>
          <a:noFill/>
        </p:spPr>
        <p:txBody>
          <a:bodyPr wrap="square" rtlCol="0">
            <a:spAutoFit/>
          </a:bodyPr>
          <a:lstStyle/>
          <a:p>
            <a:pPr marL="285750" indent="-285750">
              <a:buFont typeface="Wingdings" panose="05000000000000000000" pitchFamily="2" charset="2"/>
              <a:buChar char="v"/>
            </a:pPr>
            <a:r>
              <a:rPr lang="en-US" sz="3200" dirty="0">
                <a:solidFill>
                  <a:schemeClr val="bg1"/>
                </a:solidFill>
                <a:latin typeface="Calibri" panose="020F0502020204030204" pitchFamily="34" charset="0"/>
                <a:ea typeface="Calibri" panose="020F0502020204030204" pitchFamily="34" charset="0"/>
              </a:rPr>
              <a:t>G</a:t>
            </a:r>
            <a:r>
              <a:rPr lang="en-US" sz="3200" dirty="0">
                <a:solidFill>
                  <a:schemeClr val="bg1"/>
                </a:solidFill>
                <a:effectLst/>
                <a:latin typeface="Calibri" panose="020F0502020204030204" pitchFamily="34" charset="0"/>
                <a:ea typeface="Calibri" panose="020F0502020204030204" pitchFamily="34" charset="0"/>
              </a:rPr>
              <a:t>uide students to recognize connections between writing experiences across Foundations Writing, General Education (GE) writing, and writing in the major. </a:t>
            </a:r>
          </a:p>
          <a:p>
            <a:pPr marL="285750" indent="-285750">
              <a:buFont typeface="Wingdings" panose="05000000000000000000" pitchFamily="2" charset="2"/>
              <a:buChar char="v"/>
            </a:pPr>
            <a:endParaRPr lang="en-US" sz="3200" dirty="0">
              <a:solidFill>
                <a:schemeClr val="bg1"/>
              </a:solidFill>
              <a:effectLst/>
              <a:latin typeface="Calibri" panose="020F0502020204030204" pitchFamily="34" charset="0"/>
              <a:ea typeface="Calibri" panose="020F0502020204030204" pitchFamily="34" charset="0"/>
            </a:endParaRPr>
          </a:p>
          <a:p>
            <a:pPr marL="285750" indent="-285750">
              <a:buFont typeface="Wingdings" panose="05000000000000000000" pitchFamily="2" charset="2"/>
              <a:buChar char="v"/>
            </a:pPr>
            <a:r>
              <a:rPr lang="en-US" sz="3200" dirty="0">
                <a:solidFill>
                  <a:schemeClr val="bg1"/>
                </a:solidFill>
                <a:effectLst/>
                <a:latin typeface="Calibri" panose="020F0502020204030204" pitchFamily="34" charset="0"/>
                <a:ea typeface="Calibri" panose="020F0502020204030204" pitchFamily="34" charset="0"/>
              </a:rPr>
              <a:t>Writing Across the Curriculum (WAC) scholarship provides a justification and rationale to advocate that undergraduate students complete two GE courses with a Writing Attribute.</a:t>
            </a:r>
            <a:endParaRPr lang="en-US" sz="4400" dirty="0">
              <a:solidFill>
                <a:schemeClr val="bg1"/>
              </a:solidFill>
            </a:endParaRPr>
          </a:p>
        </p:txBody>
      </p:sp>
      <p:sp>
        <p:nvSpPr>
          <p:cNvPr id="6" name="TextBox 5">
            <a:extLst>
              <a:ext uri="{FF2B5EF4-FFF2-40B4-BE49-F238E27FC236}">
                <a16:creationId xmlns:a16="http://schemas.microsoft.com/office/drawing/2014/main" id="{4A13E5C6-D86B-D8E6-D2AD-035637E8ACBD}"/>
              </a:ext>
            </a:extLst>
          </p:cNvPr>
          <p:cNvSpPr txBox="1"/>
          <p:nvPr/>
        </p:nvSpPr>
        <p:spPr>
          <a:xfrm>
            <a:off x="10030265" y="1092498"/>
            <a:ext cx="2860078" cy="738215"/>
          </a:xfrm>
          <a:prstGeom prst="rect">
            <a:avLst/>
          </a:prstGeom>
          <a:noFill/>
        </p:spPr>
        <p:txBody>
          <a:bodyPr wrap="none" rtlCol="0">
            <a:spAutoFit/>
          </a:bodyPr>
          <a:lstStyle/>
          <a:p>
            <a:pPr marL="0" marR="0">
              <a:lnSpc>
                <a:spcPct val="115000"/>
              </a:lnSpc>
              <a:spcBef>
                <a:spcPts val="1400"/>
              </a:spcBef>
              <a:spcAft>
                <a:spcPts val="400"/>
              </a:spcAft>
            </a:pPr>
            <a:r>
              <a:rPr lang="en-US" sz="3200" b="1" dirty="0">
                <a:solidFill>
                  <a:srgbClr val="8B0015"/>
                </a:solidFill>
                <a:effectLst/>
                <a:latin typeface="Oxygen" panose="02000503000000000000" pitchFamily="2" charset="0"/>
                <a:ea typeface="Oxygen" panose="02000503000000000000" pitchFamily="2" charset="0"/>
                <a:cs typeface="Oxygen" panose="02000503000000000000" pitchFamily="2" charset="0"/>
              </a:rPr>
              <a:t>WAC</a:t>
            </a:r>
            <a:r>
              <a:rPr lang="en-US" sz="4000" b="1" dirty="0">
                <a:solidFill>
                  <a:srgbClr val="8B0015"/>
                </a:solidFill>
                <a:effectLst/>
                <a:latin typeface="Oxygen" panose="02000503000000000000" pitchFamily="2" charset="0"/>
                <a:ea typeface="Oxygen" panose="02000503000000000000" pitchFamily="2" charset="0"/>
                <a:cs typeface="Oxygen" panose="02000503000000000000" pitchFamily="2" charset="0"/>
              </a:rPr>
              <a:t> </a:t>
            </a:r>
            <a:r>
              <a:rPr lang="en-US" sz="3200" b="1" dirty="0">
                <a:solidFill>
                  <a:srgbClr val="8B0015"/>
                </a:solidFill>
                <a:effectLst/>
                <a:latin typeface="Oxygen" panose="02000503000000000000" pitchFamily="2" charset="0"/>
                <a:ea typeface="Oxygen" panose="02000503000000000000" pitchFamily="2" charset="0"/>
                <a:cs typeface="Oxygen" panose="02000503000000000000" pitchFamily="2" charset="0"/>
              </a:rPr>
              <a:t>Training</a:t>
            </a:r>
            <a:endParaRPr lang="en-US" sz="4000" b="1" dirty="0">
              <a:solidFill>
                <a:srgbClr val="666666"/>
              </a:solidFill>
              <a:effectLst/>
              <a:latin typeface="Arial" panose="020B0604020202020204" pitchFamily="34" charset="0"/>
            </a:endParaRPr>
          </a:p>
        </p:txBody>
      </p:sp>
      <p:sp>
        <p:nvSpPr>
          <p:cNvPr id="7" name="TextBox 6">
            <a:extLst>
              <a:ext uri="{FF2B5EF4-FFF2-40B4-BE49-F238E27FC236}">
                <a16:creationId xmlns:a16="http://schemas.microsoft.com/office/drawing/2014/main" id="{64824729-FCF8-DEAD-2F1A-A0791B6719EC}"/>
              </a:ext>
            </a:extLst>
          </p:cNvPr>
          <p:cNvSpPr txBox="1"/>
          <p:nvPr/>
        </p:nvSpPr>
        <p:spPr>
          <a:xfrm>
            <a:off x="10030265" y="2672861"/>
            <a:ext cx="7258929" cy="4524315"/>
          </a:xfrm>
          <a:prstGeom prst="rect">
            <a:avLst/>
          </a:prstGeom>
          <a:noFill/>
        </p:spPr>
        <p:txBody>
          <a:bodyPr wrap="square" rtlCol="0">
            <a:spAutoFit/>
          </a:bodyPr>
          <a:lstStyle/>
          <a:p>
            <a:pPr marL="285750" indent="-285750">
              <a:buFont typeface="Wingdings" panose="05000000000000000000" pitchFamily="2" charset="2"/>
              <a:buChar char="v"/>
            </a:pPr>
            <a:r>
              <a:rPr lang="en-US" sz="3200" dirty="0">
                <a:effectLst/>
                <a:latin typeface="Calibri" panose="020F0502020204030204" pitchFamily="34" charset="0"/>
                <a:ea typeface="Calibri" panose="020F0502020204030204" pitchFamily="34" charset="0"/>
              </a:rPr>
              <a:t>Faculty need more training to expand what they can observe and explicitly name about writing expectations for students in their undergraduate courses. </a:t>
            </a:r>
          </a:p>
          <a:p>
            <a:pPr marL="285750" indent="-285750">
              <a:buFont typeface="Wingdings" panose="05000000000000000000" pitchFamily="2" charset="2"/>
              <a:buChar char="v"/>
            </a:pPr>
            <a:endParaRPr lang="en-US" sz="3200" dirty="0">
              <a:latin typeface="Calibri" panose="020F0502020204030204" pitchFamily="34" charset="0"/>
              <a:ea typeface="Calibri" panose="020F0502020204030204" pitchFamily="34" charset="0"/>
            </a:endParaRPr>
          </a:p>
          <a:p>
            <a:pPr marL="285750" indent="-285750">
              <a:buFont typeface="Wingdings" panose="05000000000000000000" pitchFamily="2" charset="2"/>
              <a:buChar char="v"/>
            </a:pPr>
            <a:r>
              <a:rPr lang="en-US" sz="3200" dirty="0">
                <a:effectLst/>
                <a:latin typeface="Calibri" panose="020F0502020204030204" pitchFamily="34" charset="0"/>
                <a:ea typeface="Calibri" panose="020F0502020204030204" pitchFamily="34" charset="0"/>
              </a:rPr>
              <a:t>An initial step to training should include a common lexicon for talking about writing that helps faculty define and explain specific features of writing. </a:t>
            </a:r>
            <a:endParaRPr lang="en-US" sz="3200" dirty="0"/>
          </a:p>
        </p:txBody>
      </p:sp>
      <p:sp>
        <p:nvSpPr>
          <p:cNvPr id="8" name="TextBox 7">
            <a:extLst>
              <a:ext uri="{FF2B5EF4-FFF2-40B4-BE49-F238E27FC236}">
                <a16:creationId xmlns:a16="http://schemas.microsoft.com/office/drawing/2014/main" id="{6C1D0A92-4E88-67A6-00DC-D605A52C2FA0}"/>
              </a:ext>
            </a:extLst>
          </p:cNvPr>
          <p:cNvSpPr txBox="1"/>
          <p:nvPr/>
        </p:nvSpPr>
        <p:spPr>
          <a:xfrm>
            <a:off x="1167619" y="246884"/>
            <a:ext cx="10696326" cy="1107996"/>
          </a:xfrm>
          <a:prstGeom prst="rect">
            <a:avLst/>
          </a:prstGeom>
          <a:noFill/>
        </p:spPr>
        <p:txBody>
          <a:bodyPr wrap="none" rtlCol="0">
            <a:spAutoFit/>
          </a:bodyPr>
          <a:lstStyle/>
          <a:p>
            <a:r>
              <a:rPr lang="en-US" sz="6600" dirty="0">
                <a:solidFill>
                  <a:schemeClr val="bg1"/>
                </a:solidFill>
              </a:rPr>
              <a:t>Findings and proposed </a:t>
            </a:r>
            <a:r>
              <a:rPr lang="en-US" sz="6600" dirty="0"/>
              <a:t>Actions</a:t>
            </a:r>
          </a:p>
        </p:txBody>
      </p:sp>
    </p:spTree>
    <p:extLst>
      <p:ext uri="{BB962C8B-B14F-4D97-AF65-F5344CB8AC3E}">
        <p14:creationId xmlns:p14="http://schemas.microsoft.com/office/powerpoint/2010/main" val="1661708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F6A44A-7A5B-37C6-3B08-295D5D24F7C9}"/>
              </a:ext>
            </a:extLst>
          </p:cNvPr>
          <p:cNvSpPr txBox="1"/>
          <p:nvPr/>
        </p:nvSpPr>
        <p:spPr>
          <a:xfrm>
            <a:off x="211016" y="506437"/>
            <a:ext cx="4121834" cy="3416320"/>
          </a:xfrm>
          <a:prstGeom prst="rect">
            <a:avLst/>
          </a:prstGeom>
          <a:noFill/>
        </p:spPr>
        <p:txBody>
          <a:bodyPr wrap="square" rtlCol="0">
            <a:spAutoFit/>
          </a:bodyPr>
          <a:lstStyle/>
          <a:p>
            <a:r>
              <a:rPr lang="en-US" sz="3600" b="0" i="1" u="none" strike="noStrike" dirty="0">
                <a:solidFill>
                  <a:schemeClr val="accent2">
                    <a:lumMod val="75000"/>
                  </a:schemeClr>
                </a:solidFill>
                <a:effectLst/>
                <a:latin typeface="Arial" panose="020B0604020202020204" pitchFamily="34" charset="0"/>
              </a:rPr>
              <a:t>Closing the Loop</a:t>
            </a:r>
          </a:p>
          <a:p>
            <a:endParaRPr lang="en-US" sz="3600" b="0" i="0" u="none" strike="noStrike" dirty="0">
              <a:solidFill>
                <a:srgbClr val="000000"/>
              </a:solidFill>
              <a:effectLst/>
              <a:latin typeface="Arial" panose="020B0604020202020204" pitchFamily="34" charset="0"/>
            </a:endParaRPr>
          </a:p>
          <a:p>
            <a:r>
              <a:rPr lang="en-US" sz="3600" b="0" i="0" u="none" strike="noStrike" dirty="0">
                <a:solidFill>
                  <a:srgbClr val="000000"/>
                </a:solidFill>
                <a:effectLst/>
                <a:latin typeface="Arial" panose="020B0604020202020204" pitchFamily="34" charset="0"/>
              </a:rPr>
              <a:t>WAC Campus Initiatives in Response to 21/22 Assessment</a:t>
            </a:r>
            <a:endParaRPr lang="en-US" sz="3600" dirty="0"/>
          </a:p>
        </p:txBody>
      </p:sp>
      <p:sp>
        <p:nvSpPr>
          <p:cNvPr id="3" name="TextBox 2">
            <a:extLst>
              <a:ext uri="{FF2B5EF4-FFF2-40B4-BE49-F238E27FC236}">
                <a16:creationId xmlns:a16="http://schemas.microsoft.com/office/drawing/2014/main" id="{9F54189E-654A-0594-1A72-703E1FE9C00E}"/>
              </a:ext>
            </a:extLst>
          </p:cNvPr>
          <p:cNvSpPr txBox="1"/>
          <p:nvPr/>
        </p:nvSpPr>
        <p:spPr>
          <a:xfrm>
            <a:off x="4712677" y="787791"/>
            <a:ext cx="10466363" cy="8761373"/>
          </a:xfrm>
          <a:prstGeom prst="rect">
            <a:avLst/>
          </a:prstGeom>
          <a:noFill/>
        </p:spPr>
        <p:txBody>
          <a:bodyPr wrap="square" rtlCol="0">
            <a:spAutoFit/>
          </a:bodyPr>
          <a:lstStyle/>
          <a:p>
            <a:pPr marL="285750" indent="-285750" rtl="0">
              <a:spcBef>
                <a:spcPts val="1600"/>
              </a:spcBef>
              <a:spcAft>
                <a:spcPts val="400"/>
              </a:spcAft>
              <a:buFont typeface="Wingdings" panose="05000000000000000000" pitchFamily="2" charset="2"/>
              <a:buChar char="v"/>
            </a:pPr>
            <a:r>
              <a:rPr lang="en-US" sz="2800" b="0" i="0" u="none" strike="noStrike" dirty="0">
                <a:solidFill>
                  <a:schemeClr val="bg1"/>
                </a:solidFill>
                <a:effectLst/>
                <a:latin typeface="Arial" panose="020B0604020202020204" pitchFamily="34" charset="0"/>
              </a:rPr>
              <a:t>WAC Faculty Fellows</a:t>
            </a:r>
            <a:endParaRPr lang="en-US" sz="2800" b="1" dirty="0">
              <a:solidFill>
                <a:schemeClr val="bg1"/>
              </a:solidFill>
              <a:effectLst/>
            </a:endParaRPr>
          </a:p>
          <a:p>
            <a:pPr marL="742950" lvl="1" indent="-285750">
              <a:buFont typeface="Arial" panose="020B0604020202020204" pitchFamily="34" charset="0"/>
              <a:buChar char="•"/>
            </a:pPr>
            <a:r>
              <a:rPr lang="en-US" sz="2800" b="0" i="0" u="none" strike="noStrike" dirty="0">
                <a:solidFill>
                  <a:schemeClr val="bg1"/>
                </a:solidFill>
                <a:effectLst/>
                <a:latin typeface="Arial" panose="020B0604020202020204" pitchFamily="34" charset="0"/>
              </a:rPr>
              <a:t>WAC Faculty Fellows professional development had a direct impact on the writing assignments in numerous courses from fall 2021 to summer 2023.</a:t>
            </a:r>
          </a:p>
          <a:p>
            <a:pPr marL="742950" lvl="1" indent="-285750">
              <a:buFont typeface="Arial" panose="020B0604020202020204" pitchFamily="34" charset="0"/>
              <a:buChar char="•"/>
            </a:pPr>
            <a:r>
              <a:rPr lang="en-US" sz="2800" b="0" i="0" u="none" strike="noStrike" dirty="0">
                <a:solidFill>
                  <a:schemeClr val="bg1"/>
                </a:solidFill>
                <a:effectLst/>
                <a:latin typeface="Arial" panose="020B0604020202020204" pitchFamily="34" charset="0"/>
              </a:rPr>
              <a:t>Over the course of two years, the program trained 12 faculty who taught courses enrolling </a:t>
            </a:r>
            <a:r>
              <a:rPr lang="en-US" sz="2800" b="1" i="0" u="none" strike="noStrike" dirty="0">
                <a:solidFill>
                  <a:schemeClr val="bg1"/>
                </a:solidFill>
                <a:effectLst/>
                <a:latin typeface="Arial" panose="020B0604020202020204" pitchFamily="34" charset="0"/>
              </a:rPr>
              <a:t>1,097 undergraduate students</a:t>
            </a:r>
            <a:r>
              <a:rPr lang="en-US" sz="2800" b="0" i="0" u="none" strike="noStrike" dirty="0">
                <a:solidFill>
                  <a:schemeClr val="bg1"/>
                </a:solidFill>
                <a:effectLst/>
                <a:latin typeface="Arial" panose="020B0604020202020204" pitchFamily="34" charset="0"/>
              </a:rPr>
              <a:t>.</a:t>
            </a:r>
          </a:p>
          <a:p>
            <a:pPr marL="742950" lvl="1" indent="-285750">
              <a:buFont typeface="Arial" panose="020B0604020202020204" pitchFamily="34" charset="0"/>
              <a:buChar char="•"/>
            </a:pPr>
            <a:endParaRPr lang="en-US" sz="2800" b="0" i="0" u="none" strike="noStrike" dirty="0">
              <a:solidFill>
                <a:schemeClr val="bg1"/>
              </a:solidFill>
              <a:effectLst/>
              <a:latin typeface="Arial" panose="020B0604020202020204" pitchFamily="34" charset="0"/>
            </a:endParaRPr>
          </a:p>
          <a:p>
            <a:pPr marL="457200" indent="-457200">
              <a:buFont typeface="Wingdings" panose="05000000000000000000" pitchFamily="2" charset="2"/>
              <a:buChar char="v"/>
            </a:pPr>
            <a:r>
              <a:rPr lang="en-US" sz="2800" b="0" i="0" u="none" strike="noStrike" dirty="0">
                <a:solidFill>
                  <a:schemeClr val="bg1"/>
                </a:solidFill>
                <a:effectLst/>
                <a:latin typeface="Arial" panose="020B0604020202020204" pitchFamily="34" charset="0"/>
              </a:rPr>
              <a:t>Embedded Tutoring </a:t>
            </a:r>
          </a:p>
          <a:p>
            <a:pPr marL="914400" lvl="1" indent="-457200">
              <a:buFont typeface="Arial" panose="020B0604020202020204" pitchFamily="34" charset="0"/>
              <a:buChar char="•"/>
            </a:pPr>
            <a:r>
              <a:rPr lang="en-US" sz="2800" dirty="0">
                <a:solidFill>
                  <a:schemeClr val="bg1"/>
                </a:solidFill>
                <a:latin typeface="Arial" panose="020B0604020202020204" pitchFamily="34" charset="0"/>
              </a:rPr>
              <a:t>P</a:t>
            </a:r>
            <a:r>
              <a:rPr lang="en-US" sz="2800" b="0" i="0" u="none" strike="noStrike" dirty="0">
                <a:solidFill>
                  <a:schemeClr val="bg1"/>
                </a:solidFill>
                <a:effectLst/>
                <a:latin typeface="Arial" panose="020B0604020202020204" pitchFamily="34" charset="0"/>
              </a:rPr>
              <a:t>rovide additional writing support in GE courses with the Writing Attribute. </a:t>
            </a:r>
          </a:p>
          <a:p>
            <a:pPr marL="914400" lvl="1" indent="-457200">
              <a:buFont typeface="Arial" panose="020B0604020202020204" pitchFamily="34" charset="0"/>
              <a:buChar char="•"/>
            </a:pPr>
            <a:r>
              <a:rPr lang="en-US" sz="2800" b="0" i="0" u="none" strike="noStrike" dirty="0">
                <a:solidFill>
                  <a:schemeClr val="bg1"/>
                </a:solidFill>
                <a:effectLst/>
                <a:latin typeface="Arial" panose="020B0604020202020204" pitchFamily="34" charset="0"/>
              </a:rPr>
              <a:t>Our embedded tutors supported 15 courses (17 sections).</a:t>
            </a:r>
          </a:p>
          <a:p>
            <a:pPr marL="914400" lvl="1" indent="-457200">
              <a:buFont typeface="Arial" panose="020B0604020202020204" pitchFamily="34" charset="0"/>
              <a:buChar char="•"/>
            </a:pPr>
            <a:endParaRPr lang="en-US" sz="2800" b="0" i="0" u="none" strike="noStrike" dirty="0">
              <a:solidFill>
                <a:schemeClr val="bg1"/>
              </a:solidFill>
              <a:effectLst/>
              <a:latin typeface="Arial" panose="020B0604020202020204" pitchFamily="34" charset="0"/>
            </a:endParaRPr>
          </a:p>
          <a:p>
            <a:pPr marL="571500" indent="-571500">
              <a:buFont typeface="Wingdings" panose="05000000000000000000" pitchFamily="2" charset="2"/>
              <a:buChar char="v"/>
            </a:pPr>
            <a:r>
              <a:rPr lang="en-US" sz="2800" b="0" i="0" u="none" strike="noStrike" dirty="0">
                <a:solidFill>
                  <a:schemeClr val="bg1"/>
                </a:solidFill>
                <a:effectLst/>
                <a:latin typeface="Arial" panose="020B0604020202020204" pitchFamily="34" charset="0"/>
              </a:rPr>
              <a:t>Targeted WAC Support for Department, Program, or Faculty</a:t>
            </a:r>
          </a:p>
          <a:p>
            <a:pPr marL="1143000" lvl="1" indent="-685800">
              <a:buFont typeface="Arial" panose="020B0604020202020204" pitchFamily="34" charset="0"/>
              <a:buChar char="•"/>
            </a:pPr>
            <a:r>
              <a:rPr lang="en-US" sz="2800" i="0" u="none" strike="noStrike" dirty="0">
                <a:solidFill>
                  <a:schemeClr val="bg1"/>
                </a:solidFill>
                <a:effectLst/>
                <a:latin typeface="Arial" panose="020B0604020202020204" pitchFamily="34" charset="0"/>
              </a:rPr>
              <a:t>Coalition of Writing</a:t>
            </a:r>
          </a:p>
          <a:p>
            <a:pPr marL="1143000" lvl="1" indent="-685800">
              <a:buFont typeface="Arial" panose="020B0604020202020204" pitchFamily="34" charset="0"/>
              <a:buChar char="•"/>
            </a:pPr>
            <a:r>
              <a:rPr lang="en-US" sz="2800" i="0" u="none" strike="noStrike" dirty="0">
                <a:solidFill>
                  <a:schemeClr val="bg1"/>
                </a:solidFill>
                <a:effectLst/>
                <a:latin typeface="Arial" panose="020B0604020202020204" pitchFamily="34" charset="0"/>
              </a:rPr>
              <a:t>WAC Newsletter</a:t>
            </a:r>
          </a:p>
          <a:p>
            <a:pPr marL="1143000" lvl="1" indent="-685800">
              <a:buFont typeface="Arial" panose="020B0604020202020204" pitchFamily="34" charset="0"/>
              <a:buChar char="•"/>
            </a:pPr>
            <a:r>
              <a:rPr lang="en-US" sz="2800" i="0" u="none" strike="noStrike" dirty="0">
                <a:solidFill>
                  <a:schemeClr val="bg1"/>
                </a:solidFill>
                <a:effectLst/>
                <a:latin typeface="Arial" panose="020B0604020202020204" pitchFamily="34" charset="0"/>
              </a:rPr>
              <a:t>5 Faculty Learning Communities</a:t>
            </a:r>
          </a:p>
          <a:p>
            <a:pPr marL="1143000" lvl="1" indent="-685800">
              <a:buFont typeface="Arial" panose="020B0604020202020204" pitchFamily="34" charset="0"/>
              <a:buChar char="•"/>
            </a:pPr>
            <a:r>
              <a:rPr lang="en-US" sz="2800" i="0" u="none" strike="noStrike" dirty="0">
                <a:solidFill>
                  <a:schemeClr val="bg1"/>
                </a:solidFill>
                <a:effectLst/>
                <a:latin typeface="Arial" panose="020B0604020202020204" pitchFamily="34" charset="0"/>
              </a:rPr>
              <a:t>Summer Coffee Chats</a:t>
            </a:r>
          </a:p>
          <a:p>
            <a:pPr marL="1143000" lvl="1" indent="-685800">
              <a:buFont typeface="Arial" panose="020B0604020202020204" pitchFamily="34" charset="0"/>
              <a:buChar char="•"/>
            </a:pPr>
            <a:r>
              <a:rPr lang="en-US" sz="2800" i="0" u="none" strike="noStrike" dirty="0">
                <a:solidFill>
                  <a:schemeClr val="bg1"/>
                </a:solidFill>
                <a:effectLst/>
                <a:latin typeface="Arial" panose="020B0604020202020204" pitchFamily="34" charset="0"/>
              </a:rPr>
              <a:t>4 Workshops</a:t>
            </a:r>
          </a:p>
          <a:p>
            <a:pPr marL="1143000" lvl="1" indent="-685800">
              <a:buFont typeface="Arial" panose="020B0604020202020204" pitchFamily="34" charset="0"/>
              <a:buChar char="•"/>
            </a:pPr>
            <a:r>
              <a:rPr lang="en-US" sz="2800" i="0" u="none" strike="noStrike" dirty="0">
                <a:solidFill>
                  <a:schemeClr val="bg1"/>
                </a:solidFill>
                <a:effectLst/>
                <a:latin typeface="Arial" panose="020B0604020202020204" pitchFamily="34" charset="0"/>
              </a:rPr>
              <a:t>Statement on AI Writing</a:t>
            </a:r>
            <a:endParaRPr lang="en-US" sz="5400" dirty="0">
              <a:solidFill>
                <a:schemeClr val="bg1"/>
              </a:solidFill>
            </a:endParaRPr>
          </a:p>
        </p:txBody>
      </p:sp>
      <p:pic>
        <p:nvPicPr>
          <p:cNvPr id="6" name="Picture 5" descr="A group of beavers in holes&#10;&#10;Description automatically generated">
            <a:extLst>
              <a:ext uri="{FF2B5EF4-FFF2-40B4-BE49-F238E27FC236}">
                <a16:creationId xmlns:a16="http://schemas.microsoft.com/office/drawing/2014/main" id="{41739F1C-F1A2-9AAE-39DB-535B5A45EC3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06487" y="6060464"/>
            <a:ext cx="2857500" cy="2105025"/>
          </a:xfrm>
          <a:prstGeom prst="rect">
            <a:avLst/>
          </a:prstGeom>
        </p:spPr>
      </p:pic>
      <p:sp>
        <p:nvSpPr>
          <p:cNvPr id="7" name="TextBox 6">
            <a:extLst>
              <a:ext uri="{FF2B5EF4-FFF2-40B4-BE49-F238E27FC236}">
                <a16:creationId xmlns:a16="http://schemas.microsoft.com/office/drawing/2014/main" id="{A54187A3-1ACD-6A1F-BB55-7C1A85C878BA}"/>
              </a:ext>
            </a:extLst>
          </p:cNvPr>
          <p:cNvSpPr txBox="1"/>
          <p:nvPr/>
        </p:nvSpPr>
        <p:spPr>
          <a:xfrm>
            <a:off x="906487" y="8165489"/>
            <a:ext cx="2857500" cy="369332"/>
          </a:xfrm>
          <a:prstGeom prst="rect">
            <a:avLst/>
          </a:prstGeom>
          <a:noFill/>
        </p:spPr>
        <p:txBody>
          <a:bodyPr wrap="square" rtlCol="0">
            <a:spAutoFit/>
          </a:bodyPr>
          <a:lstStyle/>
          <a:p>
            <a:r>
              <a:rPr lang="en-US" sz="900">
                <a:hlinkClick r:id="rId4" tooltip="https://positek.net/lost-home-page/"/>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1100350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15B9BE-0765-A22D-2D8B-6B831B9FE4A7}"/>
              </a:ext>
            </a:extLst>
          </p:cNvPr>
          <p:cNvSpPr txBox="1"/>
          <p:nvPr/>
        </p:nvSpPr>
        <p:spPr>
          <a:xfrm>
            <a:off x="3232477" y="2729133"/>
            <a:ext cx="11823045" cy="1569660"/>
          </a:xfrm>
          <a:prstGeom prst="rect">
            <a:avLst/>
          </a:prstGeom>
          <a:noFill/>
        </p:spPr>
        <p:txBody>
          <a:bodyPr wrap="none" rtlCol="0">
            <a:spAutoFit/>
          </a:bodyPr>
          <a:lstStyle/>
          <a:p>
            <a:r>
              <a:rPr lang="en-US" sz="9600" dirty="0">
                <a:solidFill>
                  <a:schemeClr val="bg1"/>
                </a:solidFill>
              </a:rPr>
              <a:t>Quantitative Reasoning</a:t>
            </a:r>
          </a:p>
        </p:txBody>
      </p:sp>
      <p:pic>
        <p:nvPicPr>
          <p:cNvPr id="3" name="Picture 2">
            <a:extLst>
              <a:ext uri="{FF2B5EF4-FFF2-40B4-BE49-F238E27FC236}">
                <a16:creationId xmlns:a16="http://schemas.microsoft.com/office/drawing/2014/main" id="{C5BCFBFD-921B-CD1B-549F-71FDC1B546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17" b="20058"/>
          <a:stretch/>
        </p:blipFill>
        <p:spPr bwMode="auto">
          <a:xfrm>
            <a:off x="7103180" y="5143500"/>
            <a:ext cx="3879669" cy="3304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172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700D08-78EA-9D53-9D9C-EF18959397E4}"/>
              </a:ext>
            </a:extLst>
          </p:cNvPr>
          <p:cNvSpPr txBox="1"/>
          <p:nvPr/>
        </p:nvSpPr>
        <p:spPr>
          <a:xfrm>
            <a:off x="3123027" y="2493470"/>
            <a:ext cx="13490917" cy="4008341"/>
          </a:xfrm>
          <a:prstGeom prst="rect">
            <a:avLst/>
          </a:prstGeom>
          <a:noFill/>
        </p:spPr>
        <p:txBody>
          <a:bodyPr wrap="square">
            <a:spAutoFit/>
          </a:bodyPr>
          <a:lstStyle/>
          <a:p>
            <a:pPr marL="0" marR="0">
              <a:lnSpc>
                <a:spcPct val="115000"/>
              </a:lnSpc>
              <a:spcBef>
                <a:spcPts val="0"/>
              </a:spcBef>
              <a:spcAft>
                <a:spcPts val="0"/>
              </a:spcAft>
            </a:pPr>
            <a:r>
              <a:rPr lang="en-US" sz="3200" dirty="0">
                <a:effectLst/>
                <a:latin typeface="Arial" panose="020B0604020202020204" pitchFamily="34" charset="0"/>
                <a:ea typeface="Arial" panose="020B0604020202020204" pitchFamily="34" charset="0"/>
              </a:rPr>
              <a:t>The UArizona faculty defined Quantitative Reasoning in the following way:</a:t>
            </a:r>
          </a:p>
          <a:p>
            <a:pPr marL="0" marR="0">
              <a:lnSpc>
                <a:spcPct val="115000"/>
              </a:lnSpc>
              <a:spcBef>
                <a:spcPts val="0"/>
              </a:spcBef>
              <a:spcAft>
                <a:spcPts val="0"/>
              </a:spcAft>
            </a:pPr>
            <a:r>
              <a:rPr lang="en-US" sz="3200" dirty="0">
                <a:effectLst/>
                <a:latin typeface="Arial" panose="020B0604020202020204" pitchFamily="34" charset="0"/>
                <a:ea typeface="Arial" panose="020B0604020202020204" pitchFamily="34" charset="0"/>
              </a:rPr>
              <a:t> </a:t>
            </a:r>
          </a:p>
          <a:p>
            <a:pPr marL="457200" marR="0">
              <a:lnSpc>
                <a:spcPct val="115000"/>
              </a:lnSpc>
              <a:spcBef>
                <a:spcPts val="0"/>
              </a:spcBef>
              <a:spcAft>
                <a:spcPts val="0"/>
              </a:spcAft>
            </a:pPr>
            <a:r>
              <a:rPr lang="en-US" sz="3200" i="1" dirty="0">
                <a:effectLst/>
                <a:latin typeface="Arial" panose="020B0604020202020204" pitchFamily="34" charset="0"/>
                <a:ea typeface="Arial" panose="020B0604020202020204" pitchFamily="34" charset="0"/>
              </a:rPr>
              <a:t>QR is the ability to draw logical conclusions from available quantitative information about a problem under study. It entails competence in critiquing, reflecting upon, and applying quantitative information (e.g. using numerical, graphical, tabular or symbolic representations) in the contexts of personal, professional and public life.</a:t>
            </a:r>
            <a:endParaRPr lang="en-US" sz="32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325471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1C15A8-ABF6-5EBC-888A-A00AF6050B70}"/>
              </a:ext>
            </a:extLst>
          </p:cNvPr>
          <p:cNvSpPr txBox="1"/>
          <p:nvPr/>
        </p:nvSpPr>
        <p:spPr>
          <a:xfrm>
            <a:off x="1931963" y="280460"/>
            <a:ext cx="6524350" cy="1015663"/>
          </a:xfrm>
          <a:prstGeom prst="rect">
            <a:avLst/>
          </a:prstGeom>
          <a:noFill/>
        </p:spPr>
        <p:txBody>
          <a:bodyPr wrap="none" rtlCol="0">
            <a:spAutoFit/>
          </a:bodyPr>
          <a:lstStyle/>
          <a:p>
            <a:r>
              <a:rPr lang="en-US" sz="6000" dirty="0">
                <a:solidFill>
                  <a:schemeClr val="bg1"/>
                </a:solidFill>
              </a:rPr>
              <a:t>The UArizona Rubric</a:t>
            </a:r>
          </a:p>
        </p:txBody>
      </p:sp>
      <p:graphicFrame>
        <p:nvGraphicFramePr>
          <p:cNvPr id="3" name="Table 2">
            <a:extLst>
              <a:ext uri="{FF2B5EF4-FFF2-40B4-BE49-F238E27FC236}">
                <a16:creationId xmlns:a16="http://schemas.microsoft.com/office/drawing/2014/main" id="{620AE662-B1B3-8C83-885A-3EF5F53CB23D}"/>
              </a:ext>
            </a:extLst>
          </p:cNvPr>
          <p:cNvGraphicFramePr>
            <a:graphicFrameLocks noGrp="1"/>
          </p:cNvGraphicFramePr>
          <p:nvPr>
            <p:extLst>
              <p:ext uri="{D42A27DB-BD31-4B8C-83A1-F6EECF244321}">
                <p14:modId xmlns:p14="http://schemas.microsoft.com/office/powerpoint/2010/main" val="2712766178"/>
              </p:ext>
            </p:extLst>
          </p:nvPr>
        </p:nvGraphicFramePr>
        <p:xfrm>
          <a:off x="1195754" y="1296123"/>
          <a:ext cx="16346661" cy="8654613"/>
        </p:xfrm>
        <a:graphic>
          <a:graphicData uri="http://schemas.openxmlformats.org/drawingml/2006/table">
            <a:tbl>
              <a:tblPr>
                <a:tableStyleId>{5C22544A-7EE6-4342-B048-85BDC9FD1C3A}</a:tableStyleId>
              </a:tblPr>
              <a:tblGrid>
                <a:gridCol w="2644726">
                  <a:extLst>
                    <a:ext uri="{9D8B030D-6E8A-4147-A177-3AD203B41FA5}">
                      <a16:colId xmlns:a16="http://schemas.microsoft.com/office/drawing/2014/main" val="1494628881"/>
                    </a:ext>
                  </a:extLst>
                </a:gridCol>
                <a:gridCol w="4160368">
                  <a:extLst>
                    <a:ext uri="{9D8B030D-6E8A-4147-A177-3AD203B41FA5}">
                      <a16:colId xmlns:a16="http://schemas.microsoft.com/office/drawing/2014/main" val="4095171483"/>
                    </a:ext>
                  </a:extLst>
                </a:gridCol>
                <a:gridCol w="5023086">
                  <a:extLst>
                    <a:ext uri="{9D8B030D-6E8A-4147-A177-3AD203B41FA5}">
                      <a16:colId xmlns:a16="http://schemas.microsoft.com/office/drawing/2014/main" val="583133479"/>
                    </a:ext>
                  </a:extLst>
                </a:gridCol>
                <a:gridCol w="4518481">
                  <a:extLst>
                    <a:ext uri="{9D8B030D-6E8A-4147-A177-3AD203B41FA5}">
                      <a16:colId xmlns:a16="http://schemas.microsoft.com/office/drawing/2014/main" val="4187899789"/>
                    </a:ext>
                  </a:extLst>
                </a:gridCol>
              </a:tblGrid>
              <a:tr h="475930">
                <a:tc>
                  <a:txBody>
                    <a:bodyPr/>
                    <a:lstStyle/>
                    <a:p>
                      <a:pPr marL="0" marR="0">
                        <a:lnSpc>
                          <a:spcPct val="115000"/>
                        </a:lnSpc>
                        <a:spcBef>
                          <a:spcPts val="0"/>
                        </a:spcBef>
                        <a:spcAft>
                          <a:spcPts val="0"/>
                        </a:spcAft>
                      </a:pPr>
                      <a:r>
                        <a:rPr lang="en-US" sz="2400" dirty="0">
                          <a:effectLst/>
                          <a:highlight>
                            <a:srgbClr val="E5E5E5"/>
                          </a:highlight>
                        </a:rPr>
                        <a:t>Competencies</a:t>
                      </a:r>
                      <a:endParaRPr lang="en-US" sz="2800" dirty="0">
                        <a:effectLst/>
                        <a:highlight>
                          <a:srgbClr val="E5E5E5"/>
                        </a:highlight>
                        <a:latin typeface="Arial" panose="020B0604020202020204" pitchFamily="34" charset="0"/>
                        <a:ea typeface="Arial" panose="020B0604020202020204" pitchFamily="34" charset="0"/>
                      </a:endParaRPr>
                    </a:p>
                  </a:txBody>
                  <a:tcPr marL="53190" marR="53190" marT="53190" marB="53190"/>
                </a:tc>
                <a:tc>
                  <a:txBody>
                    <a:bodyPr/>
                    <a:lstStyle/>
                    <a:p>
                      <a:pPr marL="0" marR="0">
                        <a:lnSpc>
                          <a:spcPct val="115000"/>
                        </a:lnSpc>
                        <a:spcBef>
                          <a:spcPts val="0"/>
                        </a:spcBef>
                        <a:spcAft>
                          <a:spcPts val="0"/>
                        </a:spcAft>
                      </a:pPr>
                      <a:r>
                        <a:rPr lang="en-US" sz="1800" b="1" dirty="0">
                          <a:effectLst/>
                          <a:highlight>
                            <a:srgbClr val="E5E5E5"/>
                          </a:highlight>
                        </a:rPr>
                        <a:t>Meets or Exceeds Graduation Expectations</a:t>
                      </a:r>
                      <a:endParaRPr lang="en-US" sz="2000" b="1" dirty="0">
                        <a:effectLst/>
                        <a:highlight>
                          <a:srgbClr val="E5E5E5"/>
                        </a:highlight>
                        <a:latin typeface="Arial" panose="020B0604020202020204" pitchFamily="34" charset="0"/>
                        <a:ea typeface="Arial" panose="020B0604020202020204" pitchFamily="34" charset="0"/>
                      </a:endParaRPr>
                    </a:p>
                  </a:txBody>
                  <a:tcPr marL="53190" marR="53190" marT="53190" marB="53190"/>
                </a:tc>
                <a:tc>
                  <a:txBody>
                    <a:bodyPr/>
                    <a:lstStyle/>
                    <a:p>
                      <a:pPr marL="0" marR="0">
                        <a:lnSpc>
                          <a:spcPct val="115000"/>
                        </a:lnSpc>
                        <a:spcBef>
                          <a:spcPts val="0"/>
                        </a:spcBef>
                        <a:spcAft>
                          <a:spcPts val="0"/>
                        </a:spcAft>
                      </a:pPr>
                      <a:r>
                        <a:rPr lang="en-US" sz="1800" b="1" dirty="0">
                          <a:effectLst/>
                          <a:highlight>
                            <a:srgbClr val="E5E5E5"/>
                          </a:highlight>
                        </a:rPr>
                        <a:t>Meets Current Level Expectations</a:t>
                      </a:r>
                      <a:endParaRPr lang="en-US" sz="2000" b="1" dirty="0">
                        <a:effectLst/>
                        <a:highlight>
                          <a:srgbClr val="E5E5E5"/>
                        </a:highlight>
                        <a:latin typeface="Arial" panose="020B0604020202020204" pitchFamily="34" charset="0"/>
                        <a:ea typeface="Arial" panose="020B0604020202020204" pitchFamily="34" charset="0"/>
                      </a:endParaRPr>
                    </a:p>
                  </a:txBody>
                  <a:tcPr marL="53190" marR="53190" marT="53190" marB="53190"/>
                </a:tc>
                <a:tc>
                  <a:txBody>
                    <a:bodyPr/>
                    <a:lstStyle/>
                    <a:p>
                      <a:pPr marL="0" marR="0">
                        <a:lnSpc>
                          <a:spcPct val="115000"/>
                        </a:lnSpc>
                        <a:spcBef>
                          <a:spcPts val="0"/>
                        </a:spcBef>
                        <a:spcAft>
                          <a:spcPts val="0"/>
                        </a:spcAft>
                      </a:pPr>
                      <a:r>
                        <a:rPr lang="en-US" sz="1800" b="1" dirty="0">
                          <a:effectLst/>
                          <a:highlight>
                            <a:srgbClr val="E5E5E5"/>
                          </a:highlight>
                        </a:rPr>
                        <a:t>Needs Improvement</a:t>
                      </a:r>
                      <a:endParaRPr lang="en-US" sz="2000" b="1" dirty="0">
                        <a:effectLst/>
                        <a:highlight>
                          <a:srgbClr val="E5E5E5"/>
                        </a:highlight>
                        <a:latin typeface="Arial" panose="020B0604020202020204" pitchFamily="34" charset="0"/>
                        <a:ea typeface="Arial" panose="020B0604020202020204" pitchFamily="34" charset="0"/>
                      </a:endParaRPr>
                    </a:p>
                  </a:txBody>
                  <a:tcPr marL="53190" marR="53190" marT="53190" marB="53190"/>
                </a:tc>
                <a:extLst>
                  <a:ext uri="{0D108BD9-81ED-4DB2-BD59-A6C34878D82A}">
                    <a16:rowId xmlns:a16="http://schemas.microsoft.com/office/drawing/2014/main" val="2399716408"/>
                  </a:ext>
                </a:extLst>
              </a:tr>
              <a:tr h="1929167">
                <a:tc>
                  <a:txBody>
                    <a:bodyPr/>
                    <a:lstStyle/>
                    <a:p>
                      <a:pPr marL="0" marR="0">
                        <a:lnSpc>
                          <a:spcPct val="115000"/>
                        </a:lnSpc>
                        <a:spcBef>
                          <a:spcPts val="0"/>
                        </a:spcBef>
                        <a:spcAft>
                          <a:spcPts val="0"/>
                        </a:spcAft>
                      </a:pPr>
                      <a:r>
                        <a:rPr lang="en-US" sz="2800" dirty="0">
                          <a:effectLst/>
                          <a:highlight>
                            <a:srgbClr val="E5E5E5"/>
                          </a:highlight>
                        </a:rPr>
                        <a:t>Contextualize and Evaluate</a:t>
                      </a:r>
                      <a:endParaRPr lang="en-US" sz="3200" dirty="0">
                        <a:effectLst/>
                        <a:highlight>
                          <a:srgbClr val="E5E5E5"/>
                        </a:highlight>
                        <a:latin typeface="Arial" panose="020B0604020202020204" pitchFamily="34" charset="0"/>
                        <a:ea typeface="Arial" panose="020B0604020202020204" pitchFamily="34" charset="0"/>
                      </a:endParaRPr>
                    </a:p>
                  </a:txBody>
                  <a:tcPr marL="53190" marR="53190" marT="53190" marB="53190"/>
                </a:tc>
                <a:tc>
                  <a:txBody>
                    <a:bodyPr/>
                    <a:lstStyle/>
                    <a:p>
                      <a:pPr marL="0" marR="0">
                        <a:lnSpc>
                          <a:spcPct val="115000"/>
                        </a:lnSpc>
                        <a:spcBef>
                          <a:spcPts val="0"/>
                        </a:spcBef>
                        <a:spcAft>
                          <a:spcPts val="0"/>
                        </a:spcAft>
                      </a:pPr>
                      <a:r>
                        <a:rPr lang="en-US" sz="1400">
                          <a:effectLst/>
                        </a:rPr>
                        <a:t>Artifact extensively demonstrates why quantitative information is useful or needed in a given context.  Artifact thoroughly demonstrates relevant assumptions, appraises the ethics of a study and/or methodologies used, evaluates the appropriateness of the approaches used, and assesses the potential relevance of the resulting quantitative information.</a:t>
                      </a:r>
                      <a:endParaRPr lang="en-US" sz="1800">
                        <a:effectLst/>
                        <a:latin typeface="Arial" panose="020B0604020202020204" pitchFamily="34" charset="0"/>
                        <a:ea typeface="Arial" panose="020B0604020202020204" pitchFamily="34" charset="0"/>
                      </a:endParaRPr>
                    </a:p>
                  </a:txBody>
                  <a:tcPr marL="53190" marR="53190" marT="53190" marB="53190"/>
                </a:tc>
                <a:tc>
                  <a:txBody>
                    <a:bodyPr/>
                    <a:lstStyle/>
                    <a:p>
                      <a:pPr marL="0" marR="0">
                        <a:lnSpc>
                          <a:spcPct val="115000"/>
                        </a:lnSpc>
                        <a:spcBef>
                          <a:spcPts val="0"/>
                        </a:spcBef>
                        <a:spcAft>
                          <a:spcPts val="0"/>
                        </a:spcAft>
                      </a:pPr>
                      <a:r>
                        <a:rPr lang="en-US" sz="1400" dirty="0">
                          <a:effectLst/>
                        </a:rPr>
                        <a:t>Artifact demonstrates the need for quantitative information, and evidence of contextual awareness is inconsistent. Artifact defines an assumption broadly and minimally demonstrates specific assumptions of a given context. Artifact describes methodologies used and minimally demonstrates how to evaluate their appropriateness.  Artifact outlines the general relevance of a given quantitative approach and minimally links to the given context.</a:t>
                      </a:r>
                      <a:endParaRPr lang="en-US" sz="1800" dirty="0">
                        <a:effectLst/>
                        <a:latin typeface="Arial" panose="020B0604020202020204" pitchFamily="34" charset="0"/>
                        <a:ea typeface="Arial" panose="020B0604020202020204" pitchFamily="34" charset="0"/>
                      </a:endParaRPr>
                    </a:p>
                  </a:txBody>
                  <a:tcPr marL="53190" marR="53190" marT="53190" marB="53190"/>
                </a:tc>
                <a:tc>
                  <a:txBody>
                    <a:bodyPr/>
                    <a:lstStyle/>
                    <a:p>
                      <a:pPr marL="0" marR="0">
                        <a:lnSpc>
                          <a:spcPct val="115000"/>
                        </a:lnSpc>
                        <a:spcBef>
                          <a:spcPts val="0"/>
                        </a:spcBef>
                        <a:spcAft>
                          <a:spcPts val="0"/>
                        </a:spcAft>
                      </a:pPr>
                      <a:r>
                        <a:rPr lang="en-US" sz="1400">
                          <a:effectLst/>
                        </a:rPr>
                        <a:t>Artifact minimally demonstrates the need for quantitative information or its usefulness in a given context.  Artifact minimally defines what an assumption is, is unclear on the methodologies or approaches used, and minimally discusses the potential relevance of resulting quantitative information.</a:t>
                      </a:r>
                      <a:endParaRPr lang="en-US" sz="1800">
                        <a:effectLst/>
                        <a:latin typeface="Arial" panose="020B0604020202020204" pitchFamily="34" charset="0"/>
                        <a:ea typeface="Arial" panose="020B0604020202020204" pitchFamily="34" charset="0"/>
                      </a:endParaRPr>
                    </a:p>
                  </a:txBody>
                  <a:tcPr marL="53190" marR="53190" marT="53190" marB="53190"/>
                </a:tc>
                <a:extLst>
                  <a:ext uri="{0D108BD9-81ED-4DB2-BD59-A6C34878D82A}">
                    <a16:rowId xmlns:a16="http://schemas.microsoft.com/office/drawing/2014/main" val="445536258"/>
                  </a:ext>
                </a:extLst>
              </a:tr>
              <a:tr h="1627803">
                <a:tc>
                  <a:txBody>
                    <a:bodyPr/>
                    <a:lstStyle/>
                    <a:p>
                      <a:pPr marL="0" marR="0">
                        <a:lnSpc>
                          <a:spcPct val="115000"/>
                        </a:lnSpc>
                        <a:spcBef>
                          <a:spcPts val="0"/>
                        </a:spcBef>
                        <a:spcAft>
                          <a:spcPts val="0"/>
                        </a:spcAft>
                      </a:pPr>
                      <a:r>
                        <a:rPr lang="en-US" sz="2800" dirty="0">
                          <a:solidFill>
                            <a:schemeClr val="accent2">
                              <a:lumMod val="75000"/>
                            </a:schemeClr>
                          </a:solidFill>
                          <a:effectLst/>
                          <a:highlight>
                            <a:srgbClr val="E5E5E5"/>
                          </a:highlight>
                        </a:rPr>
                        <a:t>Analyze, Visualize, and Quantify</a:t>
                      </a:r>
                      <a:endParaRPr lang="en-US" sz="3200" dirty="0">
                        <a:solidFill>
                          <a:schemeClr val="accent2">
                            <a:lumMod val="75000"/>
                          </a:schemeClr>
                        </a:solidFill>
                        <a:effectLst/>
                        <a:highlight>
                          <a:srgbClr val="E5E5E5"/>
                        </a:highlight>
                        <a:latin typeface="Arial" panose="020B0604020202020204" pitchFamily="34" charset="0"/>
                        <a:ea typeface="Arial" panose="020B0604020202020204" pitchFamily="34" charset="0"/>
                      </a:endParaRPr>
                    </a:p>
                  </a:txBody>
                  <a:tcPr marL="53190" marR="53190" marT="53190" marB="53190"/>
                </a:tc>
                <a:tc>
                  <a:txBody>
                    <a:bodyPr/>
                    <a:lstStyle/>
                    <a:p>
                      <a:pPr marL="0" marR="0">
                        <a:lnSpc>
                          <a:spcPct val="115000"/>
                        </a:lnSpc>
                        <a:spcBef>
                          <a:spcPts val="0"/>
                        </a:spcBef>
                        <a:spcAft>
                          <a:spcPts val="0"/>
                        </a:spcAft>
                      </a:pPr>
                      <a:r>
                        <a:rPr lang="en-US" sz="1400">
                          <a:effectLst/>
                        </a:rPr>
                        <a:t>Artifact extensively manipulates, organizes, classifies, and/or summarizes numerical information, which may or may not include gathering data, making predictions, doing calculations, and/or creating tables.  Artifact extensively interprets and creates new numerical/visual representations of quantitative information.  </a:t>
                      </a:r>
                      <a:endParaRPr lang="en-US" sz="1800">
                        <a:effectLst/>
                        <a:latin typeface="Arial" panose="020B0604020202020204" pitchFamily="34" charset="0"/>
                        <a:ea typeface="Arial" panose="020B0604020202020204" pitchFamily="34" charset="0"/>
                      </a:endParaRPr>
                    </a:p>
                  </a:txBody>
                  <a:tcPr marL="53190" marR="53190" marT="53190" marB="53190"/>
                </a:tc>
                <a:tc>
                  <a:txBody>
                    <a:bodyPr/>
                    <a:lstStyle/>
                    <a:p>
                      <a:pPr marL="0" marR="0">
                        <a:lnSpc>
                          <a:spcPct val="115000"/>
                        </a:lnSpc>
                        <a:spcBef>
                          <a:spcPts val="0"/>
                        </a:spcBef>
                        <a:spcAft>
                          <a:spcPts val="0"/>
                        </a:spcAft>
                      </a:pPr>
                      <a:r>
                        <a:rPr lang="en-US" sz="1400">
                          <a:effectLst/>
                        </a:rPr>
                        <a:t>Artifact manipulates, organizes, classifies, and/or summarizes numerical information. Artifact interprets existing numerical/visual representations of quantitative information (e.g. charts and graphs) and minimally creates new visual representations.   </a:t>
                      </a:r>
                      <a:endParaRPr lang="en-US" sz="1800">
                        <a:effectLst/>
                        <a:latin typeface="Arial" panose="020B0604020202020204" pitchFamily="34" charset="0"/>
                        <a:ea typeface="Arial" panose="020B0604020202020204" pitchFamily="34" charset="0"/>
                      </a:endParaRPr>
                    </a:p>
                  </a:txBody>
                  <a:tcPr marL="53190" marR="53190" marT="53190" marB="53190"/>
                </a:tc>
                <a:tc>
                  <a:txBody>
                    <a:bodyPr/>
                    <a:lstStyle/>
                    <a:p>
                      <a:pPr marL="0" marR="0">
                        <a:lnSpc>
                          <a:spcPct val="115000"/>
                        </a:lnSpc>
                        <a:spcBef>
                          <a:spcPts val="0"/>
                        </a:spcBef>
                        <a:spcAft>
                          <a:spcPts val="0"/>
                        </a:spcAft>
                      </a:pPr>
                      <a:r>
                        <a:rPr lang="en-US" sz="1400">
                          <a:effectLst/>
                        </a:rPr>
                        <a:t>Artifact minimally manipulates, organizes, classifies, and/or summarizes numerical information.  Artifact minimally interprets and creates the need for quantitative information or its usefulness in a given context.</a:t>
                      </a:r>
                      <a:endParaRPr lang="en-US" sz="1800">
                        <a:effectLst/>
                        <a:latin typeface="Arial" panose="020B0604020202020204" pitchFamily="34" charset="0"/>
                        <a:ea typeface="Arial" panose="020B0604020202020204" pitchFamily="34" charset="0"/>
                      </a:endParaRPr>
                    </a:p>
                  </a:txBody>
                  <a:tcPr marL="53190" marR="53190" marT="53190" marB="53190"/>
                </a:tc>
                <a:extLst>
                  <a:ext uri="{0D108BD9-81ED-4DB2-BD59-A6C34878D82A}">
                    <a16:rowId xmlns:a16="http://schemas.microsoft.com/office/drawing/2014/main" val="3699426467"/>
                  </a:ext>
                </a:extLst>
              </a:tr>
              <a:tr h="1705114">
                <a:tc>
                  <a:txBody>
                    <a:bodyPr/>
                    <a:lstStyle/>
                    <a:p>
                      <a:pPr marL="0" marR="0">
                        <a:lnSpc>
                          <a:spcPct val="115000"/>
                        </a:lnSpc>
                        <a:spcBef>
                          <a:spcPts val="0"/>
                        </a:spcBef>
                        <a:spcAft>
                          <a:spcPts val="0"/>
                        </a:spcAft>
                      </a:pPr>
                      <a:r>
                        <a:rPr lang="en-US" sz="2800" dirty="0">
                          <a:effectLst/>
                          <a:highlight>
                            <a:srgbClr val="E5E5E5"/>
                          </a:highlight>
                        </a:rPr>
                        <a:t>Interpret and Apply</a:t>
                      </a:r>
                      <a:endParaRPr lang="en-US" sz="3200" dirty="0">
                        <a:effectLst/>
                        <a:highlight>
                          <a:srgbClr val="E5E5E5"/>
                        </a:highlight>
                        <a:latin typeface="Arial" panose="020B0604020202020204" pitchFamily="34" charset="0"/>
                        <a:ea typeface="Arial" panose="020B0604020202020204" pitchFamily="34" charset="0"/>
                      </a:endParaRPr>
                    </a:p>
                  </a:txBody>
                  <a:tcPr marL="53190" marR="53190" marT="53190" marB="53190"/>
                </a:tc>
                <a:tc>
                  <a:txBody>
                    <a:bodyPr/>
                    <a:lstStyle/>
                    <a:p>
                      <a:pPr marL="0" marR="0">
                        <a:lnSpc>
                          <a:spcPct val="115000"/>
                        </a:lnSpc>
                        <a:spcBef>
                          <a:spcPts val="0"/>
                        </a:spcBef>
                        <a:spcAft>
                          <a:spcPts val="0"/>
                        </a:spcAft>
                      </a:pPr>
                      <a:r>
                        <a:rPr lang="en-US" sz="1400">
                          <a:effectLst/>
                        </a:rPr>
                        <a:t>Artifact extensively demonstrates what the quantitative information suggests, summarizes important points or trends, and relates the quantitative information to the initial context or question and/or relates information to a broader idea, challenge or problem. Artifact revises and/or formulates ideas based on resulting analyses. </a:t>
                      </a:r>
                      <a:endParaRPr lang="en-US" sz="1800">
                        <a:effectLst/>
                        <a:latin typeface="Arial" panose="020B0604020202020204" pitchFamily="34" charset="0"/>
                        <a:ea typeface="Arial" panose="020B0604020202020204" pitchFamily="34" charset="0"/>
                      </a:endParaRPr>
                    </a:p>
                  </a:txBody>
                  <a:tcPr marL="53190" marR="53190" marT="53190" marB="53190"/>
                </a:tc>
                <a:tc>
                  <a:txBody>
                    <a:bodyPr/>
                    <a:lstStyle/>
                    <a:p>
                      <a:pPr marL="0" marR="0">
                        <a:lnSpc>
                          <a:spcPct val="115000"/>
                        </a:lnSpc>
                        <a:spcBef>
                          <a:spcPts val="0"/>
                        </a:spcBef>
                        <a:spcAft>
                          <a:spcPts val="0"/>
                        </a:spcAft>
                      </a:pPr>
                      <a:r>
                        <a:rPr lang="en-US" sz="1400">
                          <a:effectLst/>
                        </a:rPr>
                        <a:t>Artifact demonstrates what the quantitative information suggests, summarizes important points or trends, and minimally relates the quantitative information to the initial context or question and/or relates information to a broader idea, challenge or problem.  Artifact revises previous ideas and minimally formulates new ideas based on resulting analyses. </a:t>
                      </a:r>
                      <a:endParaRPr lang="en-US" sz="1800">
                        <a:effectLst/>
                        <a:latin typeface="Arial" panose="020B0604020202020204" pitchFamily="34" charset="0"/>
                        <a:ea typeface="Arial" panose="020B0604020202020204" pitchFamily="34" charset="0"/>
                      </a:endParaRPr>
                    </a:p>
                  </a:txBody>
                  <a:tcPr marL="53190" marR="53190" marT="53190" marB="53190"/>
                </a:tc>
                <a:tc>
                  <a:txBody>
                    <a:bodyPr/>
                    <a:lstStyle/>
                    <a:p>
                      <a:pPr marL="0" marR="0">
                        <a:lnSpc>
                          <a:spcPct val="115000"/>
                        </a:lnSpc>
                        <a:spcBef>
                          <a:spcPts val="0"/>
                        </a:spcBef>
                        <a:spcAft>
                          <a:spcPts val="0"/>
                        </a:spcAft>
                      </a:pPr>
                      <a:r>
                        <a:rPr lang="en-US" sz="1400">
                          <a:effectLst/>
                        </a:rPr>
                        <a:t>Artifact minimally demonstrates what the quantitative information suggests, summarizes important points or trends, and minimally relates the quantitative information to the initial context or question and/or relates information to a broader idea, challenge or problem.  Artifact minimally revises previous ideas and minimally formulates new ideas based on resulting analyses.  </a:t>
                      </a:r>
                      <a:endParaRPr lang="en-US" sz="1800">
                        <a:effectLst/>
                        <a:latin typeface="Arial" panose="020B0604020202020204" pitchFamily="34" charset="0"/>
                        <a:ea typeface="Arial" panose="020B0604020202020204" pitchFamily="34" charset="0"/>
                      </a:endParaRPr>
                    </a:p>
                  </a:txBody>
                  <a:tcPr marL="53190" marR="53190" marT="53190" marB="53190"/>
                </a:tc>
                <a:extLst>
                  <a:ext uri="{0D108BD9-81ED-4DB2-BD59-A6C34878D82A}">
                    <a16:rowId xmlns:a16="http://schemas.microsoft.com/office/drawing/2014/main" val="4006509143"/>
                  </a:ext>
                </a:extLst>
              </a:tr>
              <a:tr h="2531893">
                <a:tc>
                  <a:txBody>
                    <a:bodyPr/>
                    <a:lstStyle/>
                    <a:p>
                      <a:pPr marL="0" marR="0">
                        <a:lnSpc>
                          <a:spcPct val="115000"/>
                        </a:lnSpc>
                        <a:spcBef>
                          <a:spcPts val="0"/>
                        </a:spcBef>
                        <a:spcAft>
                          <a:spcPts val="0"/>
                        </a:spcAft>
                      </a:pPr>
                      <a:r>
                        <a:rPr lang="en-US" sz="2800" dirty="0">
                          <a:solidFill>
                            <a:schemeClr val="accent2">
                              <a:lumMod val="75000"/>
                            </a:schemeClr>
                          </a:solidFill>
                          <a:effectLst/>
                          <a:highlight>
                            <a:srgbClr val="E5E5E5"/>
                          </a:highlight>
                        </a:rPr>
                        <a:t>Communicate</a:t>
                      </a:r>
                      <a:endParaRPr lang="en-US" sz="3200" dirty="0">
                        <a:solidFill>
                          <a:schemeClr val="accent2">
                            <a:lumMod val="75000"/>
                          </a:schemeClr>
                        </a:solidFill>
                        <a:effectLst/>
                        <a:highlight>
                          <a:srgbClr val="E5E5E5"/>
                        </a:highlight>
                        <a:latin typeface="Arial" panose="020B0604020202020204" pitchFamily="34" charset="0"/>
                        <a:ea typeface="Arial" panose="020B0604020202020204" pitchFamily="34" charset="0"/>
                      </a:endParaRPr>
                    </a:p>
                  </a:txBody>
                  <a:tcPr marL="53190" marR="53190" marT="53190" marB="53190"/>
                </a:tc>
                <a:tc>
                  <a:txBody>
                    <a:bodyPr/>
                    <a:lstStyle/>
                    <a:p>
                      <a:pPr marL="0" marR="0">
                        <a:lnSpc>
                          <a:spcPct val="115000"/>
                        </a:lnSpc>
                        <a:spcBef>
                          <a:spcPts val="0"/>
                        </a:spcBef>
                        <a:spcAft>
                          <a:spcPts val="0"/>
                        </a:spcAft>
                      </a:pPr>
                      <a:r>
                        <a:rPr lang="en-US" sz="1400" dirty="0">
                          <a:effectLst/>
                        </a:rPr>
                        <a:t>Artifact includes extensive construction of explanations and/or arguments that are clearly supported by quantitative information and related interpretations. Artifact discusses the meaning and/or importance of resulting interpretations. Artifact compares and contrasts ideas that are backed by quantitative information and those that are not. Artifact produces and demonstrates various representations of quantitative information and references these aids in discussions.</a:t>
                      </a:r>
                      <a:endParaRPr lang="en-US" sz="1800" dirty="0">
                        <a:effectLst/>
                        <a:latin typeface="Arial" panose="020B0604020202020204" pitchFamily="34" charset="0"/>
                        <a:ea typeface="Arial" panose="020B0604020202020204" pitchFamily="34" charset="0"/>
                      </a:endParaRPr>
                    </a:p>
                  </a:txBody>
                  <a:tcPr marL="53190" marR="53190" marT="53190" marB="53190"/>
                </a:tc>
                <a:tc>
                  <a:txBody>
                    <a:bodyPr/>
                    <a:lstStyle/>
                    <a:p>
                      <a:pPr marL="0" marR="0">
                        <a:lnSpc>
                          <a:spcPct val="115000"/>
                        </a:lnSpc>
                        <a:spcBef>
                          <a:spcPts val="0"/>
                        </a:spcBef>
                        <a:spcAft>
                          <a:spcPts val="0"/>
                        </a:spcAft>
                      </a:pPr>
                      <a:r>
                        <a:rPr lang="en-US" sz="1400">
                          <a:effectLst/>
                        </a:rPr>
                        <a:t>Artifact includes construction of explanations and/or arguments that are clearly supported by quantitative information and related interpretations. Artifact discusses the meaning and/or importance of resulting interpretations, with a few inconsistencies. Artifact compares and contrasts ideas that are backed by quantitative information and those that are not, with a few inconsistencies. Artifact produces and demonstrates various representations of quantitative information and minimally references these aids in discussions.</a:t>
                      </a:r>
                      <a:endParaRPr lang="en-US" sz="1800">
                        <a:effectLst/>
                        <a:latin typeface="Arial" panose="020B0604020202020204" pitchFamily="34" charset="0"/>
                        <a:ea typeface="Arial" panose="020B0604020202020204" pitchFamily="34" charset="0"/>
                      </a:endParaRPr>
                    </a:p>
                  </a:txBody>
                  <a:tcPr marL="53190" marR="53190" marT="53190" marB="53190"/>
                </a:tc>
                <a:tc>
                  <a:txBody>
                    <a:bodyPr/>
                    <a:lstStyle/>
                    <a:p>
                      <a:pPr marL="0" marR="0">
                        <a:lnSpc>
                          <a:spcPct val="115000"/>
                        </a:lnSpc>
                        <a:spcBef>
                          <a:spcPts val="0"/>
                        </a:spcBef>
                        <a:spcAft>
                          <a:spcPts val="0"/>
                        </a:spcAft>
                      </a:pPr>
                      <a:r>
                        <a:rPr lang="en-US" sz="1400" dirty="0">
                          <a:effectLst/>
                        </a:rPr>
                        <a:t>Artifact minimally includes construction of explanations and/or arguments that are clearly supported by quantitative information and related interpretations. Artifact minimally discusses the meaning and/or importance of resulting interpretations, with a few inconsistencies. Artifact minimally compares and contrasts ideas that are backed by quantitative information and those that are not, with a few inconsistencies. Artifact minimally produces and demonstrates various representations of quantitative information and minimally references these aids in discussions.</a:t>
                      </a:r>
                      <a:endParaRPr lang="en-US" sz="1800" dirty="0">
                        <a:effectLst/>
                        <a:latin typeface="Arial" panose="020B0604020202020204" pitchFamily="34" charset="0"/>
                        <a:ea typeface="Arial" panose="020B0604020202020204" pitchFamily="34" charset="0"/>
                      </a:endParaRPr>
                    </a:p>
                  </a:txBody>
                  <a:tcPr marL="53190" marR="53190" marT="53190" marB="53190"/>
                </a:tc>
                <a:extLst>
                  <a:ext uri="{0D108BD9-81ED-4DB2-BD59-A6C34878D82A}">
                    <a16:rowId xmlns:a16="http://schemas.microsoft.com/office/drawing/2014/main" val="1902525608"/>
                  </a:ext>
                </a:extLst>
              </a:tr>
            </a:tbl>
          </a:graphicData>
        </a:graphic>
      </p:graphicFrame>
    </p:spTree>
    <p:extLst>
      <p:ext uri="{BB962C8B-B14F-4D97-AF65-F5344CB8AC3E}">
        <p14:creationId xmlns:p14="http://schemas.microsoft.com/office/powerpoint/2010/main" val="2250307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0DC5B34-510E-250F-6D15-D9917E9BE9BA}"/>
              </a:ext>
            </a:extLst>
          </p:cNvPr>
          <p:cNvGraphicFramePr>
            <a:graphicFrameLocks noGrp="1"/>
          </p:cNvGraphicFramePr>
          <p:nvPr>
            <p:extLst>
              <p:ext uri="{D42A27DB-BD31-4B8C-83A1-F6EECF244321}">
                <p14:modId xmlns:p14="http://schemas.microsoft.com/office/powerpoint/2010/main" val="153935575"/>
              </p:ext>
            </p:extLst>
          </p:nvPr>
        </p:nvGraphicFramePr>
        <p:xfrm>
          <a:off x="928468" y="366827"/>
          <a:ext cx="16628013" cy="9553345"/>
        </p:xfrm>
        <a:graphic>
          <a:graphicData uri="http://schemas.openxmlformats.org/drawingml/2006/table">
            <a:tbl>
              <a:tblPr firstRow="1" bandRow="1"/>
              <a:tblGrid>
                <a:gridCol w="5560243">
                  <a:extLst>
                    <a:ext uri="{9D8B030D-6E8A-4147-A177-3AD203B41FA5}">
                      <a16:colId xmlns:a16="http://schemas.microsoft.com/office/drawing/2014/main" val="444666383"/>
                    </a:ext>
                  </a:extLst>
                </a:gridCol>
                <a:gridCol w="5533885">
                  <a:extLst>
                    <a:ext uri="{9D8B030D-6E8A-4147-A177-3AD203B41FA5}">
                      <a16:colId xmlns:a16="http://schemas.microsoft.com/office/drawing/2014/main" val="1744621903"/>
                    </a:ext>
                  </a:extLst>
                </a:gridCol>
                <a:gridCol w="5533885">
                  <a:extLst>
                    <a:ext uri="{9D8B030D-6E8A-4147-A177-3AD203B41FA5}">
                      <a16:colId xmlns:a16="http://schemas.microsoft.com/office/drawing/2014/main" val="1816917711"/>
                    </a:ext>
                  </a:extLst>
                </a:gridCol>
              </a:tblGrid>
              <a:tr h="336483">
                <a:tc>
                  <a:txBody>
                    <a:bodyPr/>
                    <a:lstStyle/>
                    <a:p>
                      <a:pPr marL="0" marR="0" fontAlgn="base">
                        <a:lnSpc>
                          <a:spcPct val="107000"/>
                        </a:lnSpc>
                        <a:spcBef>
                          <a:spcPts val="0"/>
                        </a:spcBef>
                        <a:spcAft>
                          <a:spcPts val="0"/>
                        </a:spcAft>
                        <a:tabLst>
                          <a:tab pos="457200" algn="l"/>
                        </a:tabLst>
                      </a:pPr>
                      <a:r>
                        <a:rPr lang="en-US" sz="2000" b="1" kern="100">
                          <a:solidFill>
                            <a:srgbClr val="FFFFFF"/>
                          </a:solidFill>
                          <a:effectLst/>
                          <a:highlight>
                            <a:srgbClr val="156082"/>
                          </a:highlight>
                          <a:latin typeface="Aptos" panose="020B0004020202020204" pitchFamily="34" charset="0"/>
                          <a:ea typeface="Aptos" panose="020B0004020202020204" pitchFamily="34" charset="0"/>
                          <a:cs typeface="Times New Roman" panose="02020603050405020304" pitchFamily="18" charset="0"/>
                        </a:rPr>
                        <a:t>UArizona</a:t>
                      </a:r>
                      <a:endParaRPr lang="en-US" sz="2000" kern="100">
                        <a:effectLst/>
                        <a:highlight>
                          <a:srgbClr val="156082"/>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56082"/>
                    </a:solidFill>
                  </a:tcPr>
                </a:tc>
                <a:tc>
                  <a:txBody>
                    <a:bodyPr/>
                    <a:lstStyle/>
                    <a:p>
                      <a:pPr marL="0" marR="0" fontAlgn="base">
                        <a:lnSpc>
                          <a:spcPct val="107000"/>
                        </a:lnSpc>
                        <a:spcBef>
                          <a:spcPts val="0"/>
                        </a:spcBef>
                        <a:spcAft>
                          <a:spcPts val="0"/>
                        </a:spcAft>
                        <a:tabLst>
                          <a:tab pos="457200" algn="l"/>
                        </a:tabLst>
                      </a:pPr>
                      <a:r>
                        <a:rPr lang="en-US" sz="2000" b="1" kern="100">
                          <a:solidFill>
                            <a:srgbClr val="FFFFFF"/>
                          </a:solidFill>
                          <a:effectLst/>
                          <a:highlight>
                            <a:srgbClr val="156082"/>
                          </a:highlight>
                          <a:latin typeface="Aptos" panose="020B0004020202020204" pitchFamily="34" charset="0"/>
                          <a:ea typeface="Aptos" panose="020B0004020202020204" pitchFamily="34" charset="0"/>
                          <a:cs typeface="Times New Roman" panose="02020603050405020304" pitchFamily="18" charset="0"/>
                        </a:rPr>
                        <a:t>NAU</a:t>
                      </a:r>
                      <a:endParaRPr lang="en-US" sz="2000" kern="100">
                        <a:effectLst/>
                        <a:highlight>
                          <a:srgbClr val="156082"/>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56082"/>
                    </a:solidFill>
                  </a:tcPr>
                </a:tc>
                <a:tc>
                  <a:txBody>
                    <a:bodyPr/>
                    <a:lstStyle/>
                    <a:p>
                      <a:pPr marL="0" marR="0" fontAlgn="base">
                        <a:lnSpc>
                          <a:spcPct val="107000"/>
                        </a:lnSpc>
                        <a:spcBef>
                          <a:spcPts val="0"/>
                        </a:spcBef>
                        <a:spcAft>
                          <a:spcPts val="0"/>
                        </a:spcAft>
                        <a:tabLst>
                          <a:tab pos="457200" algn="l"/>
                        </a:tabLst>
                      </a:pPr>
                      <a:r>
                        <a:rPr lang="en-US" sz="2000" b="1" kern="100">
                          <a:solidFill>
                            <a:srgbClr val="FFFFFF"/>
                          </a:solidFill>
                          <a:effectLst/>
                          <a:highlight>
                            <a:srgbClr val="156082"/>
                          </a:highlight>
                          <a:latin typeface="Aptos" panose="020B0004020202020204" pitchFamily="34" charset="0"/>
                          <a:ea typeface="Aptos" panose="020B0004020202020204" pitchFamily="34" charset="0"/>
                          <a:cs typeface="Times New Roman" panose="02020603050405020304" pitchFamily="18" charset="0"/>
                        </a:rPr>
                        <a:t>ASU</a:t>
                      </a:r>
                      <a:endParaRPr lang="en-US" sz="2000" kern="100">
                        <a:effectLst/>
                        <a:highlight>
                          <a:srgbClr val="156082"/>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56082"/>
                    </a:solidFill>
                  </a:tcPr>
                </a:tc>
                <a:extLst>
                  <a:ext uri="{0D108BD9-81ED-4DB2-BD59-A6C34878D82A}">
                    <a16:rowId xmlns:a16="http://schemas.microsoft.com/office/drawing/2014/main" val="3256549982"/>
                  </a:ext>
                </a:extLst>
              </a:tr>
              <a:tr h="1506385">
                <a:tc>
                  <a:txBody>
                    <a:bodyPr/>
                    <a:lstStyle/>
                    <a:p>
                      <a:pPr marL="0" marR="0" fontAlgn="base">
                        <a:lnSpc>
                          <a:spcPct val="107000"/>
                        </a:lnSpc>
                        <a:spcBef>
                          <a:spcPts val="0"/>
                        </a:spcBef>
                        <a:spcAft>
                          <a:spcPts val="0"/>
                        </a:spcAft>
                      </a:pPr>
                      <a:r>
                        <a:rPr lang="en-US" sz="2000" b="1" kern="0" dirty="0">
                          <a:solidFill>
                            <a:srgbClr val="000000"/>
                          </a:solidFill>
                          <a:effectLst/>
                          <a:highlight>
                            <a:srgbClr val="83CAEB"/>
                          </a:highlight>
                          <a:latin typeface="Calibri" panose="020F0502020204030204" pitchFamily="34" charset="0"/>
                          <a:ea typeface="Times New Roman" panose="02020603050405020304" pitchFamily="18" charset="0"/>
                          <a:cs typeface="Times New Roman" panose="02020603050405020304" pitchFamily="18" charset="0"/>
                        </a:rPr>
                        <a:t>Contextualize and Evaluate</a:t>
                      </a:r>
                      <a:endParaRPr lang="en-US" sz="2000" kern="100" dirty="0">
                        <a:effectLst/>
                        <a:highlight>
                          <a:srgbClr val="83CAEB"/>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000" kern="0" dirty="0">
                          <a:solidFill>
                            <a:srgbClr val="000000"/>
                          </a:solidFill>
                          <a:effectLst/>
                          <a:highlight>
                            <a:srgbClr val="83CAEB"/>
                          </a:highlight>
                          <a:latin typeface="Calibri" panose="020F0502020204030204" pitchFamily="34" charset="0"/>
                          <a:ea typeface="Times New Roman" panose="02020603050405020304" pitchFamily="18" charset="0"/>
                          <a:cs typeface="Times New Roman" panose="02020603050405020304" pitchFamily="18" charset="0"/>
                        </a:rPr>
                        <a:t>Assessing the relevance of data and its associated implications in a variety of contexts.</a:t>
                      </a:r>
                      <a:endParaRPr lang="en-US" sz="2000" kern="100" dirty="0">
                        <a:effectLst/>
                        <a:highlight>
                          <a:srgbClr val="83CAEB"/>
                        </a:highlight>
                        <a:latin typeface="Aptos" panose="020B0004020202020204" pitchFamily="34" charset="0"/>
                        <a:ea typeface="Aptos" panose="020B0004020202020204" pitchFamily="34" charset="0"/>
                        <a:cs typeface="Times New Roman" panose="02020603050405020304" pitchFamily="18" charset="0"/>
                      </a:endParaRPr>
                    </a:p>
                    <a:p>
                      <a:pPr marL="0" marR="0" fontAlgn="base">
                        <a:lnSpc>
                          <a:spcPct val="107000"/>
                        </a:lnSpc>
                        <a:spcBef>
                          <a:spcPts val="0"/>
                        </a:spcBef>
                        <a:spcAft>
                          <a:spcPts val="0"/>
                        </a:spcAft>
                        <a:tabLst>
                          <a:tab pos="457200" algn="l"/>
                        </a:tabLst>
                      </a:pPr>
                      <a:r>
                        <a:rPr lang="en-US" sz="2000" kern="100" dirty="0">
                          <a:effectLst/>
                          <a:highlight>
                            <a:srgbClr val="83CAEB"/>
                          </a:highligh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marL="0" marR="0" fontAlgn="base">
                        <a:lnSpc>
                          <a:spcPct val="107000"/>
                        </a:lnSpc>
                        <a:spcBef>
                          <a:spcPts val="0"/>
                        </a:spcBef>
                        <a:spcAft>
                          <a:spcPts val="0"/>
                        </a:spcAft>
                      </a:pPr>
                      <a:r>
                        <a:rPr lang="en-US" sz="2000" b="1" kern="0" dirty="0">
                          <a:solidFill>
                            <a:srgbClr val="000000"/>
                          </a:solidFill>
                          <a:effectLst/>
                          <a:highlight>
                            <a:srgbClr val="83CAEB"/>
                          </a:highlight>
                          <a:latin typeface="Calibri" panose="020F0502020204030204" pitchFamily="34" charset="0"/>
                          <a:ea typeface="Times New Roman" panose="02020603050405020304" pitchFamily="18" charset="0"/>
                          <a:cs typeface="Times New Roman" panose="02020603050405020304" pitchFamily="18" charset="0"/>
                        </a:rPr>
                        <a:t>Assumptions </a:t>
                      </a:r>
                      <a:endParaRPr lang="en-US" sz="2000" kern="100" dirty="0">
                        <a:effectLst/>
                        <a:highlight>
                          <a:srgbClr val="83CAEB"/>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000" kern="0" dirty="0">
                          <a:solidFill>
                            <a:srgbClr val="000000"/>
                          </a:solidFill>
                          <a:effectLst/>
                          <a:highlight>
                            <a:srgbClr val="83CAEB"/>
                          </a:highlight>
                          <a:latin typeface="Calibri" panose="020F0502020204030204" pitchFamily="34" charset="0"/>
                          <a:ea typeface="Times New Roman" panose="02020603050405020304" pitchFamily="18" charset="0"/>
                          <a:cs typeface="Times New Roman" panose="02020603050405020304" pitchFamily="18" charset="0"/>
                        </a:rPr>
                        <a:t>Ability to identify and evaluate important assumptions in estimation, modeling, and data analysis.</a:t>
                      </a:r>
                      <a:endParaRPr lang="en-US" sz="2000" kern="100" dirty="0">
                        <a:effectLst/>
                        <a:highlight>
                          <a:srgbClr val="83CAEB"/>
                        </a:highlight>
                        <a:latin typeface="Aptos" panose="020B0004020202020204" pitchFamily="34" charset="0"/>
                        <a:ea typeface="Aptos" panose="020B0004020202020204" pitchFamily="34" charset="0"/>
                        <a:cs typeface="Times New Roman" panose="02020603050405020304" pitchFamily="18" charset="0"/>
                      </a:endParaRPr>
                    </a:p>
                    <a:p>
                      <a:pPr marL="457200" marR="0" fontAlgn="base">
                        <a:lnSpc>
                          <a:spcPct val="107000"/>
                        </a:lnSpc>
                        <a:spcBef>
                          <a:spcPts val="0"/>
                        </a:spcBef>
                        <a:spcAft>
                          <a:spcPts val="0"/>
                        </a:spcAft>
                        <a:tabLst>
                          <a:tab pos="457200" algn="l"/>
                        </a:tabLst>
                      </a:pPr>
                      <a:br>
                        <a:rPr lang="en-US" sz="2400" kern="0" dirty="0">
                          <a:solidFill>
                            <a:srgbClr val="000000"/>
                          </a:solidFill>
                          <a:effectLst/>
                          <a:highlight>
                            <a:srgbClr val="83CAEB"/>
                          </a:highlight>
                          <a:latin typeface="Times New Roman" panose="02020603050405020304" pitchFamily="18" charset="0"/>
                          <a:ea typeface="Times New Roman" panose="02020603050405020304" pitchFamily="18" charset="0"/>
                          <a:cs typeface="Times New Roman" panose="02020603050405020304" pitchFamily="18" charset="0"/>
                        </a:rPr>
                      </a:br>
                      <a:endParaRPr lang="en-US" sz="2000" kern="100" dirty="0">
                        <a:effectLst/>
                        <a:highlight>
                          <a:srgbClr val="83CAEB"/>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marL="0" marR="0" fontAlgn="base">
                        <a:lnSpc>
                          <a:spcPct val="107000"/>
                        </a:lnSpc>
                        <a:spcBef>
                          <a:spcPts val="0"/>
                        </a:spcBef>
                        <a:spcAft>
                          <a:spcPts val="0"/>
                        </a:spcAft>
                      </a:pPr>
                      <a:r>
                        <a:rPr lang="en-US" sz="2000" b="1" kern="0">
                          <a:solidFill>
                            <a:srgbClr val="000000"/>
                          </a:solidFill>
                          <a:effectLst/>
                          <a:highlight>
                            <a:srgbClr val="83CAEB"/>
                          </a:highlight>
                          <a:latin typeface="Calibri" panose="020F0502020204030204" pitchFamily="34" charset="0"/>
                          <a:ea typeface="Times New Roman" panose="02020603050405020304" pitchFamily="18" charset="0"/>
                          <a:cs typeface="Times New Roman" panose="02020603050405020304" pitchFamily="18" charset="0"/>
                        </a:rPr>
                        <a:t>Conceptualize </a:t>
                      </a:r>
                      <a:endParaRPr lang="en-US" sz="2000" kern="100">
                        <a:effectLst/>
                        <a:highlight>
                          <a:srgbClr val="83CAEB"/>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000" kern="0">
                          <a:solidFill>
                            <a:srgbClr val="000000"/>
                          </a:solidFill>
                          <a:effectLst/>
                          <a:highlight>
                            <a:srgbClr val="83CAEB"/>
                          </a:highlight>
                          <a:latin typeface="Calibri" panose="020F0502020204030204" pitchFamily="34" charset="0"/>
                          <a:ea typeface="Times New Roman" panose="02020603050405020304" pitchFamily="18" charset="0"/>
                          <a:cs typeface="Times New Roman" panose="02020603050405020304" pitchFamily="18" charset="0"/>
                        </a:rPr>
                        <a:t>Formulate hypotheses, mathematical models, and assumptions that are consistent with quantitative data.</a:t>
                      </a:r>
                      <a:endParaRPr lang="en-US" sz="2000" kern="100">
                        <a:effectLst/>
                        <a:highlight>
                          <a:srgbClr val="83CAEB"/>
                        </a:highlight>
                        <a:latin typeface="Aptos" panose="020B0004020202020204" pitchFamily="34" charset="0"/>
                        <a:ea typeface="Aptos" panose="020B0004020202020204" pitchFamily="34" charset="0"/>
                        <a:cs typeface="Times New Roman" panose="02020603050405020304" pitchFamily="18" charset="0"/>
                      </a:endParaRPr>
                    </a:p>
                    <a:p>
                      <a:pPr marL="0" marR="0" fontAlgn="base">
                        <a:lnSpc>
                          <a:spcPct val="107000"/>
                        </a:lnSpc>
                        <a:spcBef>
                          <a:spcPts val="0"/>
                        </a:spcBef>
                        <a:spcAft>
                          <a:spcPts val="0"/>
                        </a:spcAft>
                        <a:tabLst>
                          <a:tab pos="457200" algn="l"/>
                        </a:tabLst>
                      </a:pPr>
                      <a:r>
                        <a:rPr lang="en-US" sz="2000" kern="100">
                          <a:effectLst/>
                          <a:highlight>
                            <a:srgbClr val="83CAEB"/>
                          </a:highligh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extLst>
                  <a:ext uri="{0D108BD9-81ED-4DB2-BD59-A6C34878D82A}">
                    <a16:rowId xmlns:a16="http://schemas.microsoft.com/office/drawing/2014/main" val="3548050451"/>
                  </a:ext>
                </a:extLst>
              </a:tr>
              <a:tr h="1887038">
                <a:tc>
                  <a:txBody>
                    <a:bodyPr/>
                    <a:lstStyle/>
                    <a:p>
                      <a:pPr marL="0" marR="0" fontAlgn="base">
                        <a:lnSpc>
                          <a:spcPct val="107000"/>
                        </a:lnSpc>
                        <a:spcBef>
                          <a:spcPts val="0"/>
                        </a:spcBef>
                        <a:spcAft>
                          <a:spcPts val="0"/>
                        </a:spcAft>
                      </a:pPr>
                      <a:r>
                        <a:rPr lang="en-US" sz="2000" b="1" kern="0" dirty="0">
                          <a:solidFill>
                            <a:srgbClr val="000000"/>
                          </a:solidFill>
                          <a:effectLst/>
                          <a:highlight>
                            <a:srgbClr val="C1E4F5"/>
                          </a:highlight>
                          <a:latin typeface="Calibri" panose="020F0502020204030204" pitchFamily="34" charset="0"/>
                          <a:ea typeface="Times New Roman" panose="02020603050405020304" pitchFamily="18" charset="0"/>
                          <a:cs typeface="Times New Roman" panose="02020603050405020304" pitchFamily="18" charset="0"/>
                        </a:rPr>
                        <a:t>Analyze, Visualize, and Quantify</a:t>
                      </a:r>
                      <a:endParaRPr lang="en-US" sz="2000" kern="100" dirty="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000" kern="0" dirty="0">
                          <a:solidFill>
                            <a:srgbClr val="000000"/>
                          </a:solidFill>
                          <a:effectLst/>
                          <a:highlight>
                            <a:srgbClr val="C1E4F5"/>
                          </a:highlight>
                          <a:latin typeface="Calibri" panose="020F0502020204030204" pitchFamily="34" charset="0"/>
                          <a:ea typeface="Times New Roman" panose="02020603050405020304" pitchFamily="18" charset="0"/>
                          <a:cs typeface="Times New Roman" panose="02020603050405020304" pitchFamily="18" charset="0"/>
                        </a:rPr>
                        <a:t>Working with quantitative information of various formats (e.g. graphs, data tables, equations).</a:t>
                      </a:r>
                      <a:endParaRPr lang="en-US" sz="2000" kern="100" dirty="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p>
                      <a:pPr marL="0" marR="0" fontAlgn="base">
                        <a:lnSpc>
                          <a:spcPct val="107000"/>
                        </a:lnSpc>
                        <a:spcBef>
                          <a:spcPts val="0"/>
                        </a:spcBef>
                        <a:spcAft>
                          <a:spcPts val="0"/>
                        </a:spcAft>
                        <a:tabLst>
                          <a:tab pos="457200" algn="l"/>
                        </a:tabLst>
                      </a:pPr>
                      <a:r>
                        <a:rPr lang="en-US" sz="2000" kern="100" dirty="0">
                          <a:effectLst/>
                          <a:highlight>
                            <a:srgbClr val="C1E4F5"/>
                          </a:highligh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E4F5"/>
                    </a:solidFill>
                  </a:tcPr>
                </a:tc>
                <a:tc>
                  <a:txBody>
                    <a:bodyPr/>
                    <a:lstStyle/>
                    <a:p>
                      <a:pPr marL="0" marR="0" fontAlgn="base">
                        <a:lnSpc>
                          <a:spcPct val="107000"/>
                        </a:lnSpc>
                        <a:spcBef>
                          <a:spcPts val="0"/>
                        </a:spcBef>
                        <a:spcAft>
                          <a:spcPts val="0"/>
                        </a:spcAft>
                      </a:pPr>
                      <a:r>
                        <a:rPr lang="en-US" sz="2000" b="1" kern="0" dirty="0">
                          <a:solidFill>
                            <a:srgbClr val="000000"/>
                          </a:solidFill>
                          <a:effectLst/>
                          <a:highlight>
                            <a:srgbClr val="C1E4F5"/>
                          </a:highlight>
                          <a:latin typeface="Calibri" panose="020F0502020204030204" pitchFamily="34" charset="0"/>
                          <a:ea typeface="Times New Roman" panose="02020603050405020304" pitchFamily="18" charset="0"/>
                          <a:cs typeface="Times New Roman" panose="02020603050405020304" pitchFamily="18" charset="0"/>
                        </a:rPr>
                        <a:t>Application/Analysis </a:t>
                      </a:r>
                      <a:endParaRPr lang="en-US" sz="2000" kern="100" dirty="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000" kern="0" dirty="0">
                          <a:solidFill>
                            <a:srgbClr val="000000"/>
                          </a:solidFill>
                          <a:effectLst/>
                          <a:highlight>
                            <a:srgbClr val="C1E4F5"/>
                          </a:highlight>
                          <a:latin typeface="Calibri" panose="020F0502020204030204" pitchFamily="34" charset="0"/>
                          <a:ea typeface="Times New Roman" panose="02020603050405020304" pitchFamily="18" charset="0"/>
                          <a:cs typeface="Times New Roman" panose="02020603050405020304" pitchFamily="18" charset="0"/>
                        </a:rPr>
                        <a:t>Ability to make judgments, make predictions, and draw inferences based on the quantitative analysis of data, while recognizing the limits of this analysis.</a:t>
                      </a:r>
                      <a:endParaRPr lang="en-US" sz="2000" kern="100" dirty="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p>
                      <a:pPr marL="0" marR="0" fontAlgn="base">
                        <a:lnSpc>
                          <a:spcPct val="107000"/>
                        </a:lnSpc>
                        <a:spcBef>
                          <a:spcPts val="0"/>
                        </a:spcBef>
                        <a:spcAft>
                          <a:spcPts val="0"/>
                        </a:spcAft>
                        <a:tabLst>
                          <a:tab pos="457200" algn="l"/>
                        </a:tabLst>
                      </a:pPr>
                      <a:r>
                        <a:rPr lang="en-US" sz="2000" kern="100" dirty="0">
                          <a:effectLst/>
                          <a:highlight>
                            <a:srgbClr val="C1E4F5"/>
                          </a:highligh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E4F5"/>
                    </a:solidFill>
                  </a:tcPr>
                </a:tc>
                <a:tc>
                  <a:txBody>
                    <a:bodyPr/>
                    <a:lstStyle/>
                    <a:p>
                      <a:pPr marL="0" marR="0" fontAlgn="base">
                        <a:lnSpc>
                          <a:spcPct val="107000"/>
                        </a:lnSpc>
                        <a:spcBef>
                          <a:spcPts val="0"/>
                        </a:spcBef>
                        <a:spcAft>
                          <a:spcPts val="0"/>
                        </a:spcAft>
                      </a:pPr>
                      <a:r>
                        <a:rPr lang="en-US" sz="2000" b="1" kern="0">
                          <a:solidFill>
                            <a:srgbClr val="000000"/>
                          </a:solidFill>
                          <a:effectLst/>
                          <a:highlight>
                            <a:srgbClr val="C1E4F5"/>
                          </a:highlight>
                          <a:latin typeface="Calibri" panose="020F0502020204030204" pitchFamily="34" charset="0"/>
                          <a:ea typeface="Times New Roman" panose="02020603050405020304" pitchFamily="18" charset="0"/>
                          <a:cs typeface="Times New Roman" panose="02020603050405020304" pitchFamily="18" charset="0"/>
                        </a:rPr>
                        <a:t>Application/Analysis </a:t>
                      </a:r>
                      <a:endParaRPr lang="en-US" sz="20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000" kern="0">
                          <a:solidFill>
                            <a:srgbClr val="000000"/>
                          </a:solidFill>
                          <a:effectLst/>
                          <a:highlight>
                            <a:srgbClr val="C1E4F5"/>
                          </a:highlight>
                          <a:latin typeface="Calibri" panose="020F0502020204030204" pitchFamily="34" charset="0"/>
                          <a:ea typeface="Times New Roman" panose="02020603050405020304" pitchFamily="18" charset="0"/>
                          <a:cs typeface="Times New Roman" panose="02020603050405020304" pitchFamily="18" charset="0"/>
                        </a:rPr>
                        <a:t>Ability to manipulate quantitative data to pose and/or answer questions about society and/or nature while demonstrating an understanding of what variables, measurement and data are.</a:t>
                      </a:r>
                      <a:endParaRPr lang="en-US" sz="20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p>
                      <a:pPr marL="0" marR="0" fontAlgn="base">
                        <a:lnSpc>
                          <a:spcPct val="107000"/>
                        </a:lnSpc>
                        <a:spcBef>
                          <a:spcPts val="0"/>
                        </a:spcBef>
                        <a:spcAft>
                          <a:spcPts val="0"/>
                        </a:spcAft>
                        <a:tabLst>
                          <a:tab pos="457200" algn="l"/>
                        </a:tabLst>
                      </a:pPr>
                      <a:r>
                        <a:rPr lang="en-US" sz="2000" kern="100">
                          <a:effectLst/>
                          <a:highlight>
                            <a:srgbClr val="C1E4F5"/>
                          </a:highligh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E4F5"/>
                    </a:solidFill>
                  </a:tcPr>
                </a:tc>
                <a:extLst>
                  <a:ext uri="{0D108BD9-81ED-4DB2-BD59-A6C34878D82A}">
                    <a16:rowId xmlns:a16="http://schemas.microsoft.com/office/drawing/2014/main" val="2548173903"/>
                  </a:ext>
                </a:extLst>
              </a:tr>
              <a:tr h="2485008">
                <a:tc>
                  <a:txBody>
                    <a:bodyPr/>
                    <a:lstStyle/>
                    <a:p>
                      <a:pPr marL="0" marR="0" fontAlgn="base">
                        <a:lnSpc>
                          <a:spcPct val="107000"/>
                        </a:lnSpc>
                        <a:spcBef>
                          <a:spcPts val="0"/>
                        </a:spcBef>
                        <a:spcAft>
                          <a:spcPts val="0"/>
                        </a:spcAft>
                      </a:pPr>
                      <a:r>
                        <a:rPr lang="en-US" sz="2000" b="1" kern="0">
                          <a:solidFill>
                            <a:srgbClr val="000000"/>
                          </a:solidFill>
                          <a:effectLst/>
                          <a:highlight>
                            <a:srgbClr val="83CAEB"/>
                          </a:highlight>
                          <a:latin typeface="Calibri" panose="020F0502020204030204" pitchFamily="34" charset="0"/>
                          <a:ea typeface="Times New Roman" panose="02020603050405020304" pitchFamily="18" charset="0"/>
                          <a:cs typeface="Times New Roman" panose="02020603050405020304" pitchFamily="18" charset="0"/>
                        </a:rPr>
                        <a:t>Interpret and Apply</a:t>
                      </a:r>
                      <a:endParaRPr lang="en-US" sz="2000" kern="100">
                        <a:effectLst/>
                        <a:highlight>
                          <a:srgbClr val="83CAEB"/>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000" kern="0">
                          <a:solidFill>
                            <a:srgbClr val="000000"/>
                          </a:solidFill>
                          <a:effectLst/>
                          <a:highlight>
                            <a:srgbClr val="83CAEB"/>
                          </a:highlight>
                          <a:latin typeface="Calibri" panose="020F0502020204030204" pitchFamily="34" charset="0"/>
                          <a:ea typeface="Times New Roman" panose="02020603050405020304" pitchFamily="18" charset="0"/>
                          <a:cs typeface="Times New Roman" panose="02020603050405020304" pitchFamily="18" charset="0"/>
                        </a:rPr>
                        <a:t>Critically analyzing quantitative information and generating ideas that are supported by quantitative evidence.</a:t>
                      </a:r>
                      <a:endParaRPr lang="en-US" sz="2000" kern="100">
                        <a:effectLst/>
                        <a:highlight>
                          <a:srgbClr val="83CAEB"/>
                        </a:highlight>
                        <a:latin typeface="Aptos" panose="020B0004020202020204" pitchFamily="34" charset="0"/>
                        <a:ea typeface="Aptos" panose="020B0004020202020204" pitchFamily="34" charset="0"/>
                        <a:cs typeface="Times New Roman" panose="02020603050405020304" pitchFamily="18" charset="0"/>
                      </a:endParaRPr>
                    </a:p>
                    <a:p>
                      <a:pPr marL="0" marR="0" fontAlgn="base">
                        <a:lnSpc>
                          <a:spcPct val="107000"/>
                        </a:lnSpc>
                        <a:spcBef>
                          <a:spcPts val="0"/>
                        </a:spcBef>
                        <a:spcAft>
                          <a:spcPts val="0"/>
                        </a:spcAft>
                        <a:tabLst>
                          <a:tab pos="457200" algn="l"/>
                        </a:tabLst>
                      </a:pPr>
                      <a:r>
                        <a:rPr lang="en-US" sz="2000" kern="100">
                          <a:effectLst/>
                          <a:highlight>
                            <a:srgbClr val="83CAEB"/>
                          </a:highligh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marL="0" marR="0" fontAlgn="base">
                        <a:lnSpc>
                          <a:spcPct val="107000"/>
                        </a:lnSpc>
                        <a:spcBef>
                          <a:spcPts val="0"/>
                        </a:spcBef>
                        <a:spcAft>
                          <a:spcPts val="0"/>
                        </a:spcAft>
                      </a:pPr>
                      <a:r>
                        <a:rPr lang="en-US" sz="2000" b="1" kern="0" dirty="0">
                          <a:solidFill>
                            <a:srgbClr val="000000"/>
                          </a:solidFill>
                          <a:effectLst/>
                          <a:highlight>
                            <a:srgbClr val="83CAEB"/>
                          </a:highlight>
                          <a:latin typeface="Calibri" panose="020F0502020204030204" pitchFamily="34" charset="0"/>
                          <a:ea typeface="Times New Roman" panose="02020603050405020304" pitchFamily="18" charset="0"/>
                          <a:cs typeface="Times New Roman" panose="02020603050405020304" pitchFamily="18" charset="0"/>
                        </a:rPr>
                        <a:t>Interpretation </a:t>
                      </a:r>
                      <a:endParaRPr lang="en-US" sz="2000" kern="100" dirty="0">
                        <a:effectLst/>
                        <a:highlight>
                          <a:srgbClr val="83CAEB"/>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000" kern="0" dirty="0">
                          <a:solidFill>
                            <a:srgbClr val="000000"/>
                          </a:solidFill>
                          <a:effectLst/>
                          <a:highlight>
                            <a:srgbClr val="83CAEB"/>
                          </a:highlight>
                          <a:latin typeface="Calibri" panose="020F0502020204030204" pitchFamily="34" charset="0"/>
                          <a:ea typeface="Times New Roman" panose="02020603050405020304" pitchFamily="18" charset="0"/>
                          <a:cs typeface="Times New Roman" panose="02020603050405020304" pitchFamily="18" charset="0"/>
                        </a:rPr>
                        <a:t>Ability to explain information or phenomena presented in mathematical forms (e.g., equations, graphs, diagrams, tables, words).</a:t>
                      </a:r>
                      <a:endParaRPr lang="en-US" sz="2000" kern="100" dirty="0">
                        <a:effectLst/>
                        <a:highlight>
                          <a:srgbClr val="83CAEB"/>
                        </a:highlight>
                        <a:latin typeface="Aptos" panose="020B0004020202020204" pitchFamily="34" charset="0"/>
                        <a:ea typeface="Aptos" panose="020B0004020202020204" pitchFamily="34" charset="0"/>
                        <a:cs typeface="Times New Roman" panose="02020603050405020304" pitchFamily="18" charset="0"/>
                      </a:endParaRPr>
                    </a:p>
                    <a:p>
                      <a:pPr marL="457200" marR="0" fontAlgn="base">
                        <a:lnSpc>
                          <a:spcPct val="107000"/>
                        </a:lnSpc>
                        <a:spcBef>
                          <a:spcPts val="0"/>
                        </a:spcBef>
                        <a:spcAft>
                          <a:spcPts val="0"/>
                        </a:spcAft>
                        <a:tabLst>
                          <a:tab pos="457200" algn="l"/>
                        </a:tabLst>
                      </a:pPr>
                      <a:br>
                        <a:rPr lang="en-US" sz="2400" kern="0" dirty="0">
                          <a:solidFill>
                            <a:srgbClr val="000000"/>
                          </a:solidFill>
                          <a:effectLst/>
                          <a:highlight>
                            <a:srgbClr val="83CAEB"/>
                          </a:highlight>
                          <a:latin typeface="Times New Roman" panose="02020603050405020304" pitchFamily="18" charset="0"/>
                          <a:ea typeface="Times New Roman" panose="02020603050405020304" pitchFamily="18" charset="0"/>
                          <a:cs typeface="Times New Roman" panose="02020603050405020304" pitchFamily="18" charset="0"/>
                        </a:rPr>
                      </a:br>
                      <a:endParaRPr lang="en-US" sz="2000" kern="100" dirty="0">
                        <a:effectLst/>
                        <a:highlight>
                          <a:srgbClr val="83CAEB"/>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tc>
                  <a:txBody>
                    <a:bodyPr/>
                    <a:lstStyle/>
                    <a:p>
                      <a:pPr marL="0" marR="0" fontAlgn="base">
                        <a:lnSpc>
                          <a:spcPct val="107000"/>
                        </a:lnSpc>
                        <a:spcBef>
                          <a:spcPts val="0"/>
                        </a:spcBef>
                        <a:spcAft>
                          <a:spcPts val="0"/>
                        </a:spcAft>
                      </a:pPr>
                      <a:r>
                        <a:rPr lang="en-US" sz="2000" b="1" kern="0">
                          <a:solidFill>
                            <a:srgbClr val="000000"/>
                          </a:solidFill>
                          <a:effectLst/>
                          <a:highlight>
                            <a:srgbClr val="83CAEB"/>
                          </a:highlight>
                          <a:latin typeface="Calibri" panose="020F0502020204030204" pitchFamily="34" charset="0"/>
                          <a:ea typeface="Times New Roman" panose="02020603050405020304" pitchFamily="18" charset="0"/>
                          <a:cs typeface="Times New Roman" panose="02020603050405020304" pitchFamily="18" charset="0"/>
                        </a:rPr>
                        <a:t>Interpretation </a:t>
                      </a:r>
                      <a:endParaRPr lang="en-US" sz="2000" kern="100">
                        <a:effectLst/>
                        <a:highlight>
                          <a:srgbClr val="83CAEB"/>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000" kern="0">
                          <a:solidFill>
                            <a:srgbClr val="000000"/>
                          </a:solidFill>
                          <a:effectLst/>
                          <a:highlight>
                            <a:srgbClr val="83CAEB"/>
                          </a:highlight>
                          <a:latin typeface="Calibri" panose="020F0502020204030204" pitchFamily="34" charset="0"/>
                          <a:ea typeface="Times New Roman" panose="02020603050405020304" pitchFamily="18" charset="0"/>
                          <a:cs typeface="Times New Roman" panose="02020603050405020304" pitchFamily="18" charset="0"/>
                        </a:rPr>
                        <a:t>Evaluate arguments from everyday life or academic fields of study that are presented mathematically, statistically, computationally, or in visualizations.</a:t>
                      </a:r>
                      <a:endParaRPr lang="en-US" sz="2000" kern="100">
                        <a:effectLst/>
                        <a:highlight>
                          <a:srgbClr val="83CAEB"/>
                        </a:highlight>
                        <a:latin typeface="Aptos" panose="020B0004020202020204" pitchFamily="34" charset="0"/>
                        <a:ea typeface="Aptos" panose="020B0004020202020204" pitchFamily="34" charset="0"/>
                        <a:cs typeface="Times New Roman" panose="02020603050405020304" pitchFamily="18" charset="0"/>
                      </a:endParaRPr>
                    </a:p>
                    <a:p>
                      <a:pPr marL="0" marR="0" fontAlgn="base">
                        <a:lnSpc>
                          <a:spcPct val="107000"/>
                        </a:lnSpc>
                        <a:spcBef>
                          <a:spcPts val="0"/>
                        </a:spcBef>
                        <a:spcAft>
                          <a:spcPts val="0"/>
                        </a:spcAft>
                        <a:tabLst>
                          <a:tab pos="457200" algn="l"/>
                        </a:tabLst>
                      </a:pPr>
                      <a:r>
                        <a:rPr lang="en-US" sz="2000" kern="100">
                          <a:effectLst/>
                          <a:highlight>
                            <a:srgbClr val="83CAEB"/>
                          </a:highligh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3CAEB"/>
                    </a:solidFill>
                  </a:tcPr>
                </a:tc>
                <a:extLst>
                  <a:ext uri="{0D108BD9-81ED-4DB2-BD59-A6C34878D82A}">
                    <a16:rowId xmlns:a16="http://schemas.microsoft.com/office/drawing/2014/main" val="3932976227"/>
                  </a:ext>
                </a:extLst>
              </a:tr>
              <a:tr h="2775359">
                <a:tc>
                  <a:txBody>
                    <a:bodyPr/>
                    <a:lstStyle/>
                    <a:p>
                      <a:pPr marL="0" marR="0" fontAlgn="base">
                        <a:lnSpc>
                          <a:spcPct val="107000"/>
                        </a:lnSpc>
                        <a:spcBef>
                          <a:spcPts val="0"/>
                        </a:spcBef>
                        <a:spcAft>
                          <a:spcPts val="0"/>
                        </a:spcAft>
                      </a:pPr>
                      <a:r>
                        <a:rPr lang="en-US" sz="2000" b="1" kern="0" dirty="0">
                          <a:solidFill>
                            <a:srgbClr val="000000"/>
                          </a:solidFill>
                          <a:effectLst/>
                          <a:highlight>
                            <a:srgbClr val="C1E4F5"/>
                          </a:highlight>
                          <a:latin typeface="Calibri" panose="020F0502020204030204" pitchFamily="34" charset="0"/>
                          <a:ea typeface="Times New Roman" panose="02020603050405020304" pitchFamily="18" charset="0"/>
                          <a:cs typeface="Times New Roman" panose="02020603050405020304" pitchFamily="18" charset="0"/>
                        </a:rPr>
                        <a:t>Communicate</a:t>
                      </a:r>
                      <a:endParaRPr lang="en-US" sz="2000" kern="100" dirty="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000" kern="0" dirty="0">
                          <a:solidFill>
                            <a:srgbClr val="000000"/>
                          </a:solidFill>
                          <a:effectLst/>
                          <a:highlight>
                            <a:srgbClr val="C1E4F5"/>
                          </a:highlight>
                          <a:latin typeface="Calibri" panose="020F0502020204030204" pitchFamily="34" charset="0"/>
                          <a:ea typeface="Times New Roman" panose="02020603050405020304" pitchFamily="18" charset="0"/>
                          <a:cs typeface="Times New Roman" panose="02020603050405020304" pitchFamily="18" charset="0"/>
                        </a:rPr>
                        <a:t>Communicating those ideas and/or associated interpretations using various formats (oral presentations and/or written reflections).</a:t>
                      </a:r>
                      <a:endParaRPr lang="en-US" sz="2000" kern="100" dirty="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E4F5"/>
                    </a:solidFill>
                  </a:tcPr>
                </a:tc>
                <a:tc>
                  <a:txBody>
                    <a:bodyPr/>
                    <a:lstStyle/>
                    <a:p>
                      <a:pPr marL="0" marR="0" fontAlgn="base">
                        <a:lnSpc>
                          <a:spcPct val="107000"/>
                        </a:lnSpc>
                        <a:spcBef>
                          <a:spcPts val="0"/>
                        </a:spcBef>
                        <a:spcAft>
                          <a:spcPts val="0"/>
                        </a:spcAft>
                      </a:pPr>
                      <a:r>
                        <a:rPr lang="en-US" sz="2000" b="1" kern="0" dirty="0">
                          <a:solidFill>
                            <a:srgbClr val="000000"/>
                          </a:solidFill>
                          <a:effectLst/>
                          <a:highlight>
                            <a:srgbClr val="C1E4F5"/>
                          </a:highlight>
                          <a:latin typeface="Calibri" panose="020F0502020204030204" pitchFamily="34" charset="0"/>
                          <a:ea typeface="Times New Roman" panose="02020603050405020304" pitchFamily="18" charset="0"/>
                          <a:cs typeface="Times New Roman" panose="02020603050405020304" pitchFamily="18" charset="0"/>
                        </a:rPr>
                        <a:t>Communicate </a:t>
                      </a:r>
                      <a:endParaRPr lang="en-US" sz="2000" kern="100" dirty="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000" kern="0" dirty="0">
                          <a:solidFill>
                            <a:srgbClr val="000000"/>
                          </a:solidFill>
                          <a:effectLst/>
                          <a:highlight>
                            <a:srgbClr val="C1E4F5"/>
                          </a:highlight>
                          <a:latin typeface="Calibri" panose="020F0502020204030204" pitchFamily="34" charset="0"/>
                          <a:ea typeface="Times New Roman" panose="02020603050405020304" pitchFamily="18" charset="0"/>
                          <a:cs typeface="Times New Roman" panose="02020603050405020304" pitchFamily="18" charset="0"/>
                        </a:rPr>
                        <a:t>Expressing quantitative evidence in support of the argument or purpose of the work (in terms of what evidence is used and how it is formatted, presented, and contextualized).</a:t>
                      </a:r>
                      <a:endParaRPr lang="en-US" sz="2000" kern="100" dirty="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E4F5"/>
                    </a:solidFill>
                  </a:tcPr>
                </a:tc>
                <a:tc>
                  <a:txBody>
                    <a:bodyPr/>
                    <a:lstStyle/>
                    <a:p>
                      <a:pPr marL="0" marR="0" fontAlgn="base">
                        <a:lnSpc>
                          <a:spcPct val="107000"/>
                        </a:lnSpc>
                        <a:spcBef>
                          <a:spcPts val="0"/>
                        </a:spcBef>
                        <a:spcAft>
                          <a:spcPts val="0"/>
                        </a:spcAft>
                      </a:pPr>
                      <a:r>
                        <a:rPr lang="en-US" sz="2000" b="1" kern="0" dirty="0">
                          <a:solidFill>
                            <a:srgbClr val="000000"/>
                          </a:solidFill>
                          <a:effectLst/>
                          <a:highlight>
                            <a:srgbClr val="C1E4F5"/>
                          </a:highlight>
                          <a:latin typeface="Calibri" panose="020F0502020204030204" pitchFamily="34" charset="0"/>
                          <a:ea typeface="Times New Roman" panose="02020603050405020304" pitchFamily="18" charset="0"/>
                          <a:cs typeface="Times New Roman" panose="02020603050405020304" pitchFamily="18" charset="0"/>
                        </a:rPr>
                        <a:t>Communicate</a:t>
                      </a:r>
                      <a:endParaRPr lang="en-US" sz="2000" kern="100" dirty="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2000" kern="0" dirty="0">
                          <a:solidFill>
                            <a:srgbClr val="000000"/>
                          </a:solidFill>
                          <a:effectLst/>
                          <a:highlight>
                            <a:srgbClr val="C1E4F5"/>
                          </a:highlight>
                          <a:latin typeface="Calibri" panose="020F0502020204030204" pitchFamily="34" charset="0"/>
                          <a:ea typeface="Times New Roman" panose="02020603050405020304" pitchFamily="18" charset="0"/>
                          <a:cs typeface="Times New Roman" panose="02020603050405020304" pitchFamily="18" charset="0"/>
                        </a:rPr>
                        <a:t>Communicate how quantitative data, interpretations, and or models are connected to outcomes, predictions, decisions, explanations, or future states. Employ one or more digital tools effectively to accomplish these outcomes.</a:t>
                      </a:r>
                      <a:endParaRPr lang="en-US" sz="2000" kern="100" dirty="0">
                        <a:effectLst/>
                        <a:highlight>
                          <a:srgbClr val="C1E4F5"/>
                        </a:highligh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E4F5"/>
                    </a:solidFill>
                  </a:tcPr>
                </a:tc>
                <a:extLst>
                  <a:ext uri="{0D108BD9-81ED-4DB2-BD59-A6C34878D82A}">
                    <a16:rowId xmlns:a16="http://schemas.microsoft.com/office/drawing/2014/main" val="1744665343"/>
                  </a:ext>
                </a:extLst>
              </a:tr>
            </a:tbl>
          </a:graphicData>
        </a:graphic>
      </p:graphicFrame>
    </p:spTree>
    <p:extLst>
      <p:ext uri="{BB962C8B-B14F-4D97-AF65-F5344CB8AC3E}">
        <p14:creationId xmlns:p14="http://schemas.microsoft.com/office/powerpoint/2010/main" val="2479418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A434DE-A6F6-9CCA-330A-CA185F8BF1C1}"/>
              </a:ext>
            </a:extLst>
          </p:cNvPr>
          <p:cNvSpPr txBox="1"/>
          <p:nvPr/>
        </p:nvSpPr>
        <p:spPr>
          <a:xfrm>
            <a:off x="2817334" y="1507922"/>
            <a:ext cx="14218641" cy="5696944"/>
          </a:xfrm>
          <a:prstGeom prst="rect">
            <a:avLst/>
          </a:prstGeom>
          <a:noFill/>
        </p:spPr>
        <p:txBody>
          <a:bodyPr wrap="square" rtlCol="0">
            <a:spAutoFit/>
          </a:bodyPr>
          <a:lstStyle/>
          <a:p>
            <a:pPr marL="0" marR="0">
              <a:lnSpc>
                <a:spcPct val="115000"/>
              </a:lnSpc>
              <a:spcBef>
                <a:spcPts val="2000"/>
              </a:spcBef>
              <a:spcAft>
                <a:spcPts val="600"/>
              </a:spcAft>
            </a:pPr>
            <a:r>
              <a:rPr lang="en-US" sz="3600" b="1" kern="0" dirty="0">
                <a:solidFill>
                  <a:schemeClr val="bg1"/>
                </a:solidFill>
                <a:effectLst/>
                <a:latin typeface="Arial" panose="020B0604020202020204" pitchFamily="34" charset="0"/>
              </a:rPr>
              <a:t>How was Student Work Assessed?</a:t>
            </a:r>
          </a:p>
          <a:p>
            <a:pPr marL="342900" marR="0" lvl="0" indent="-342900">
              <a:lnSpc>
                <a:spcPct val="115000"/>
              </a:lnSpc>
              <a:spcBef>
                <a:spcPts val="0"/>
              </a:spcBef>
              <a:spcAft>
                <a:spcPts val="0"/>
              </a:spcAft>
              <a:buFont typeface="Arial" panose="020B0604020202020204" pitchFamily="34" charset="0"/>
              <a:buChar char="●"/>
            </a:pPr>
            <a:endParaRPr lang="en-US" sz="2800" u="none" strike="noStrike" dirty="0">
              <a:solidFill>
                <a:schemeClr val="bg1"/>
              </a:solidFill>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2800" u="none" strike="noStrike" dirty="0">
                <a:solidFill>
                  <a:schemeClr val="bg1"/>
                </a:solidFill>
                <a:effectLst/>
                <a:latin typeface="Arial" panose="020B0604020202020204" pitchFamily="34" charset="0"/>
                <a:ea typeface="Arial" panose="020B0604020202020204" pitchFamily="34" charset="0"/>
              </a:rPr>
              <a:t>To ensure reliability, all reviewers were calibrated on the rubric prior to the scoring process. </a:t>
            </a:r>
          </a:p>
          <a:p>
            <a:pPr marL="342900" marR="0" lvl="0" indent="-342900">
              <a:lnSpc>
                <a:spcPct val="115000"/>
              </a:lnSpc>
              <a:spcBef>
                <a:spcPts val="0"/>
              </a:spcBef>
              <a:spcAft>
                <a:spcPts val="0"/>
              </a:spcAft>
              <a:buFont typeface="Arial" panose="020B0604020202020204" pitchFamily="34" charset="0"/>
              <a:buChar char="●"/>
            </a:pPr>
            <a:r>
              <a:rPr lang="en-US" sz="2800" u="none" strike="noStrike" dirty="0">
                <a:solidFill>
                  <a:schemeClr val="bg1"/>
                </a:solidFill>
                <a:effectLst/>
                <a:latin typeface="Arial" panose="020B0604020202020204" pitchFamily="34" charset="0"/>
                <a:ea typeface="Arial" panose="020B0604020202020204" pitchFamily="34" charset="0"/>
              </a:rPr>
              <a:t>Each artifact was evaluated twice, with a third reading taking place if the first two scores showed a difference greater than 1. </a:t>
            </a:r>
          </a:p>
          <a:p>
            <a:pPr marL="342900" marR="0" lvl="0" indent="-342900">
              <a:lnSpc>
                <a:spcPct val="115000"/>
              </a:lnSpc>
              <a:spcBef>
                <a:spcPts val="0"/>
              </a:spcBef>
              <a:spcAft>
                <a:spcPts val="0"/>
              </a:spcAft>
              <a:buFont typeface="Arial" panose="020B0604020202020204" pitchFamily="34" charset="0"/>
              <a:buChar char="●"/>
            </a:pPr>
            <a:endParaRPr lang="en-US" sz="2800" u="none" strike="noStrike" dirty="0">
              <a:solidFill>
                <a:schemeClr val="bg1"/>
              </a:solidFill>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2800" u="none" strike="noStrike" dirty="0">
                <a:solidFill>
                  <a:schemeClr val="bg1"/>
                </a:solidFill>
                <a:effectLst/>
                <a:latin typeface="Arial" panose="020B0604020202020204" pitchFamily="34" charset="0"/>
                <a:ea typeface="Arial" panose="020B0604020202020204" pitchFamily="34" charset="0"/>
              </a:rPr>
              <a:t>When reviewing the artifacts, if evidence of a particular criterion was not present, the scorer could mark n/a. In these cases, the artifact was not included in the average score for that criterion, explaining why the </a:t>
            </a:r>
            <a:r>
              <a:rPr lang="en-US" sz="2800" i="1" u="none" strike="noStrike" dirty="0">
                <a:solidFill>
                  <a:schemeClr val="bg1"/>
                </a:solidFill>
                <a:effectLst/>
                <a:latin typeface="Arial" panose="020B0604020202020204" pitchFamily="34" charset="0"/>
                <a:ea typeface="Arial" panose="020B0604020202020204" pitchFamily="34" charset="0"/>
              </a:rPr>
              <a:t>n</a:t>
            </a:r>
            <a:r>
              <a:rPr lang="en-US" sz="2800" u="none" strike="noStrike" dirty="0">
                <a:solidFill>
                  <a:schemeClr val="bg1"/>
                </a:solidFill>
                <a:effectLst/>
                <a:latin typeface="Arial" panose="020B0604020202020204" pitchFamily="34" charset="0"/>
                <a:ea typeface="Arial" panose="020B0604020202020204" pitchFamily="34" charset="0"/>
              </a:rPr>
              <a:t> for each criterion is different.</a:t>
            </a:r>
          </a:p>
          <a:p>
            <a:endParaRPr lang="en-US" sz="2800" dirty="0">
              <a:solidFill>
                <a:schemeClr val="bg1"/>
              </a:solidFill>
            </a:endParaRPr>
          </a:p>
        </p:txBody>
      </p:sp>
      <p:pic>
        <p:nvPicPr>
          <p:cNvPr id="4" name="Picture 3" descr="A close-up of a book&#10;&#10;Description automatically generated">
            <a:extLst>
              <a:ext uri="{FF2B5EF4-FFF2-40B4-BE49-F238E27FC236}">
                <a16:creationId xmlns:a16="http://schemas.microsoft.com/office/drawing/2014/main" id="{A80ACAAC-A8F4-4B0C-2B7E-081A300CFD7A}"/>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16311" y="6993851"/>
            <a:ext cx="3774042" cy="3082134"/>
          </a:xfrm>
          <a:prstGeom prst="rect">
            <a:avLst/>
          </a:prstGeom>
        </p:spPr>
      </p:pic>
      <p:sp>
        <p:nvSpPr>
          <p:cNvPr id="5" name="TextBox 4">
            <a:extLst>
              <a:ext uri="{FF2B5EF4-FFF2-40B4-BE49-F238E27FC236}">
                <a16:creationId xmlns:a16="http://schemas.microsoft.com/office/drawing/2014/main" id="{065E1C19-CBB3-2606-41FE-3D83B1468B7D}"/>
              </a:ext>
            </a:extLst>
          </p:cNvPr>
          <p:cNvSpPr txBox="1"/>
          <p:nvPr/>
        </p:nvSpPr>
        <p:spPr>
          <a:xfrm>
            <a:off x="7516310" y="10237655"/>
            <a:ext cx="3161069" cy="230832"/>
          </a:xfrm>
          <a:prstGeom prst="rect">
            <a:avLst/>
          </a:prstGeom>
          <a:noFill/>
        </p:spPr>
        <p:txBody>
          <a:bodyPr wrap="square" rtlCol="0">
            <a:spAutoFit/>
          </a:bodyPr>
          <a:lstStyle/>
          <a:p>
            <a:r>
              <a:rPr lang="en-US" sz="900">
                <a:hlinkClick r:id="rId3" tooltip="https://zettelkasten.de/posts/dan-sheffler-notes/"/>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2188037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8F9E99-C596-463D-BEB0-5464957B3F3D}"/>
              </a:ext>
            </a:extLst>
          </p:cNvPr>
          <p:cNvSpPr txBox="1"/>
          <p:nvPr/>
        </p:nvSpPr>
        <p:spPr>
          <a:xfrm>
            <a:off x="2064434" y="391898"/>
            <a:ext cx="5940083" cy="804772"/>
          </a:xfrm>
          <a:prstGeom prst="rect">
            <a:avLst/>
          </a:prstGeom>
          <a:noFill/>
        </p:spPr>
        <p:txBody>
          <a:bodyPr wrap="square">
            <a:spAutoFit/>
          </a:bodyPr>
          <a:lstStyle/>
          <a:p>
            <a:pPr marL="0" marR="0">
              <a:lnSpc>
                <a:spcPct val="115000"/>
              </a:lnSpc>
              <a:spcBef>
                <a:spcPts val="2000"/>
              </a:spcBef>
              <a:spcAft>
                <a:spcPts val="600"/>
              </a:spcAft>
            </a:pPr>
            <a:r>
              <a:rPr lang="en-US" sz="4400" b="1" kern="0" dirty="0">
                <a:solidFill>
                  <a:schemeClr val="bg1"/>
                </a:solidFill>
                <a:effectLst/>
                <a:latin typeface="Arial" panose="020B0604020202020204" pitchFamily="34" charset="0"/>
              </a:rPr>
              <a:t>What Did We Learn?</a:t>
            </a:r>
          </a:p>
        </p:txBody>
      </p:sp>
      <p:pic>
        <p:nvPicPr>
          <p:cNvPr id="5" name="Picture 4">
            <a:extLst>
              <a:ext uri="{FF2B5EF4-FFF2-40B4-BE49-F238E27FC236}">
                <a16:creationId xmlns:a16="http://schemas.microsoft.com/office/drawing/2014/main" id="{269FCC3F-F44B-BCF3-3A5C-791B09D80DF6}"/>
              </a:ext>
            </a:extLst>
          </p:cNvPr>
          <p:cNvPicPr>
            <a:picLocks noChangeAspect="1"/>
          </p:cNvPicPr>
          <p:nvPr/>
        </p:nvPicPr>
        <p:blipFill>
          <a:blip r:embed="rId2"/>
          <a:stretch>
            <a:fillRect/>
          </a:stretch>
        </p:blipFill>
        <p:spPr>
          <a:xfrm>
            <a:off x="253218" y="2371169"/>
            <a:ext cx="11436873" cy="6533680"/>
          </a:xfrm>
          <a:prstGeom prst="rect">
            <a:avLst/>
          </a:prstGeom>
        </p:spPr>
      </p:pic>
      <p:sp>
        <p:nvSpPr>
          <p:cNvPr id="6" name="TextBox 5">
            <a:extLst>
              <a:ext uri="{FF2B5EF4-FFF2-40B4-BE49-F238E27FC236}">
                <a16:creationId xmlns:a16="http://schemas.microsoft.com/office/drawing/2014/main" id="{5F5C2E43-8571-088D-68DE-649FD97C4851}"/>
              </a:ext>
            </a:extLst>
          </p:cNvPr>
          <p:cNvSpPr txBox="1"/>
          <p:nvPr/>
        </p:nvSpPr>
        <p:spPr>
          <a:xfrm>
            <a:off x="11915335" y="1322254"/>
            <a:ext cx="5311174" cy="6124754"/>
          </a:xfrm>
          <a:prstGeom prst="rect">
            <a:avLst/>
          </a:prstGeom>
          <a:noFill/>
        </p:spPr>
        <p:txBody>
          <a:bodyPr wrap="square" rtlCol="0">
            <a:spAutoFit/>
          </a:bodyPr>
          <a:lstStyle/>
          <a:p>
            <a:pPr marL="457200" indent="-457200">
              <a:buFont typeface="Wingdings" panose="05000000000000000000" pitchFamily="2" charset="2"/>
              <a:buChar char="v"/>
            </a:pPr>
            <a:r>
              <a:rPr lang="en-US" sz="3200" dirty="0">
                <a:solidFill>
                  <a:schemeClr val="bg1"/>
                </a:solidFill>
                <a:effectLst/>
                <a:latin typeface="Arial" panose="020B0604020202020204" pitchFamily="34" charset="0"/>
                <a:ea typeface="Arial" panose="020B0604020202020204" pitchFamily="34" charset="0"/>
              </a:rPr>
              <a:t>It is clearly evident by these data that most of the students are meeting current or graduation expectations.</a:t>
            </a:r>
          </a:p>
          <a:p>
            <a:pPr marL="457200" indent="-457200">
              <a:buFont typeface="Wingdings" panose="05000000000000000000" pitchFamily="2" charset="2"/>
              <a:buChar char="v"/>
            </a:pPr>
            <a:endParaRPr lang="en-US" sz="3200" dirty="0">
              <a:solidFill>
                <a:schemeClr val="bg1"/>
              </a:solidFill>
              <a:latin typeface="Arial" panose="020B0604020202020204" pitchFamily="34" charset="0"/>
              <a:ea typeface="Arial" panose="020B0604020202020204" pitchFamily="34" charset="0"/>
            </a:endParaRPr>
          </a:p>
          <a:p>
            <a:pPr marL="457200" indent="-457200">
              <a:buFont typeface="Wingdings" panose="05000000000000000000" pitchFamily="2" charset="2"/>
              <a:buChar char="v"/>
            </a:pPr>
            <a:r>
              <a:rPr lang="en-US" sz="3200" dirty="0">
                <a:solidFill>
                  <a:schemeClr val="bg1"/>
                </a:solidFill>
                <a:effectLst/>
                <a:latin typeface="Arial" panose="020B0604020202020204" pitchFamily="34" charset="0"/>
                <a:ea typeface="Arial" panose="020B0604020202020204" pitchFamily="34" charset="0"/>
              </a:rPr>
              <a:t>These findings are aligned with other similar, rubric-based QR assessments done by other institutions. </a:t>
            </a:r>
            <a:r>
              <a:rPr lang="en-US" sz="2000" dirty="0">
                <a:solidFill>
                  <a:schemeClr val="bg1"/>
                </a:solidFill>
                <a:effectLst/>
                <a:latin typeface="Arial" panose="020B0604020202020204" pitchFamily="34" charset="0"/>
                <a:ea typeface="Arial" panose="020B0604020202020204" pitchFamily="34" charset="0"/>
              </a:rPr>
              <a:t>(</a:t>
            </a:r>
            <a:r>
              <a:rPr lang="en-US" sz="2000" u="sng" dirty="0">
                <a:solidFill>
                  <a:schemeClr val="bg1"/>
                </a:solidFill>
                <a:effectLst/>
                <a:latin typeface="Arial" panose="020B0604020202020204" pitchFamily="34" charset="0"/>
                <a:ea typeface="Arial" panose="020B0604020202020204" pitchFamily="34" charset="0"/>
                <a:hlinkClick r:id="rId3">
                  <a:extLst>
                    <a:ext uri="{A12FA001-AC4F-418D-AE19-62706E023703}">
                      <ahyp:hlinkClr xmlns:ahyp="http://schemas.microsoft.com/office/drawing/2018/hyperlinkcolor" val="tx"/>
                    </a:ext>
                  </a:extLst>
                </a:hlinkClick>
              </a:rPr>
              <a:t>Texas A&amp;M, 2022</a:t>
            </a:r>
            <a:r>
              <a:rPr lang="en-US" sz="2000" dirty="0">
                <a:solidFill>
                  <a:schemeClr val="bg1"/>
                </a:solidFill>
                <a:effectLst/>
                <a:latin typeface="Arial" panose="020B0604020202020204" pitchFamily="34" charset="0"/>
                <a:ea typeface="Arial" panose="020B0604020202020204" pitchFamily="34" charset="0"/>
              </a:rPr>
              <a:t>; </a:t>
            </a:r>
            <a:r>
              <a:rPr lang="en-US" sz="2000" u="sng" dirty="0">
                <a:solidFill>
                  <a:schemeClr val="bg1"/>
                </a:solidFill>
                <a:effectLst/>
                <a:latin typeface="Arial" panose="020B0604020202020204" pitchFamily="34" charset="0"/>
                <a:ea typeface="Arial" panose="020B0604020202020204" pitchFamily="34" charset="0"/>
                <a:hlinkClick r:id="rId4">
                  <a:extLst>
                    <a:ext uri="{A12FA001-AC4F-418D-AE19-62706E023703}">
                      <ahyp:hlinkClr xmlns:ahyp="http://schemas.microsoft.com/office/drawing/2018/hyperlinkcolor" val="tx"/>
                    </a:ext>
                  </a:extLst>
                </a:hlinkClick>
              </a:rPr>
              <a:t>University of North Dakota, 2015</a:t>
            </a:r>
            <a:r>
              <a:rPr lang="en-US" sz="2000" dirty="0">
                <a:solidFill>
                  <a:schemeClr val="bg1"/>
                </a:solidFill>
                <a:effectLst/>
                <a:latin typeface="Arial" panose="020B0604020202020204" pitchFamily="34" charset="0"/>
                <a:ea typeface="Arial" panose="020B0604020202020204" pitchFamily="34" charset="0"/>
              </a:rPr>
              <a:t>; </a:t>
            </a:r>
            <a:r>
              <a:rPr lang="en-US" sz="2000" u="sng" dirty="0">
                <a:solidFill>
                  <a:schemeClr val="bg1"/>
                </a:solidFill>
                <a:effectLst/>
                <a:latin typeface="Arial" panose="020B0604020202020204" pitchFamily="34" charset="0"/>
                <a:ea typeface="Arial" panose="020B0604020202020204" pitchFamily="34" charset="0"/>
                <a:hlinkClick r:id="rId5">
                  <a:extLst>
                    <a:ext uri="{A12FA001-AC4F-418D-AE19-62706E023703}">
                      <ahyp:hlinkClr xmlns:ahyp="http://schemas.microsoft.com/office/drawing/2018/hyperlinkcolor" val="tx"/>
                    </a:ext>
                  </a:extLst>
                </a:hlinkClick>
              </a:rPr>
              <a:t>University Kentucky, 2012</a:t>
            </a:r>
            <a:endParaRPr lang="en-US" sz="2800" dirty="0">
              <a:solidFill>
                <a:schemeClr val="bg1"/>
              </a:solidFill>
            </a:endParaRPr>
          </a:p>
        </p:txBody>
      </p:sp>
    </p:spTree>
    <p:extLst>
      <p:ext uri="{BB962C8B-B14F-4D97-AF65-F5344CB8AC3E}">
        <p14:creationId xmlns:p14="http://schemas.microsoft.com/office/powerpoint/2010/main" val="1075787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D1E065-91FC-F1DA-9D31-9DDEB83116B7}"/>
              </a:ext>
            </a:extLst>
          </p:cNvPr>
          <p:cNvSpPr txBox="1"/>
          <p:nvPr/>
        </p:nvSpPr>
        <p:spPr>
          <a:xfrm>
            <a:off x="1175657" y="1162594"/>
            <a:ext cx="6858000" cy="3877985"/>
          </a:xfrm>
          <a:prstGeom prst="rect">
            <a:avLst/>
          </a:prstGeom>
          <a:noFill/>
        </p:spPr>
        <p:txBody>
          <a:bodyPr wrap="square" rtlCol="0">
            <a:spAutoFit/>
          </a:bodyPr>
          <a:lstStyle/>
          <a:p>
            <a:r>
              <a:rPr lang="en-US" sz="2400" dirty="0">
                <a:solidFill>
                  <a:schemeClr val="bg2"/>
                </a:solidFill>
              </a:rPr>
              <a:t>Lunch  (12:00-1:30)</a:t>
            </a:r>
          </a:p>
          <a:p>
            <a:endParaRPr lang="en-US" dirty="0">
              <a:solidFill>
                <a:schemeClr val="bg2"/>
              </a:solidFill>
            </a:endParaRPr>
          </a:p>
          <a:p>
            <a:r>
              <a:rPr lang="en-US" sz="2400" dirty="0">
                <a:solidFill>
                  <a:schemeClr val="bg2"/>
                </a:solidFill>
              </a:rPr>
              <a:t>Presentation and Discussion:</a:t>
            </a:r>
          </a:p>
          <a:p>
            <a:endParaRPr lang="en-US" sz="2400" dirty="0">
              <a:solidFill>
                <a:schemeClr val="bg2"/>
              </a:solidFill>
            </a:endParaRPr>
          </a:p>
          <a:p>
            <a:pPr algn="ctr"/>
            <a:r>
              <a:rPr lang="en-US" sz="2400" dirty="0">
                <a:solidFill>
                  <a:schemeClr val="bg2"/>
                </a:solidFill>
              </a:rPr>
              <a:t>Results of the Arizona Board of Regents Tri-University General Education Assessments of </a:t>
            </a:r>
          </a:p>
          <a:p>
            <a:endParaRPr lang="en-US" sz="2400" dirty="0">
              <a:solidFill>
                <a:schemeClr val="bg2"/>
              </a:solidFill>
            </a:endParaRPr>
          </a:p>
          <a:p>
            <a:pPr algn="ctr"/>
            <a:r>
              <a:rPr lang="en-US" sz="2800" i="1" dirty="0">
                <a:solidFill>
                  <a:schemeClr val="bg2"/>
                </a:solidFill>
              </a:rPr>
              <a:t>Written Communication</a:t>
            </a:r>
          </a:p>
          <a:p>
            <a:pPr algn="ctr"/>
            <a:r>
              <a:rPr lang="en-US" sz="2800" i="1" dirty="0">
                <a:solidFill>
                  <a:schemeClr val="bg2"/>
                </a:solidFill>
              </a:rPr>
              <a:t>and </a:t>
            </a:r>
          </a:p>
          <a:p>
            <a:pPr algn="ctr"/>
            <a:r>
              <a:rPr lang="en-US" sz="2800" i="1" dirty="0">
                <a:solidFill>
                  <a:schemeClr val="bg2"/>
                </a:solidFill>
              </a:rPr>
              <a:t>Quantitative Reasoning</a:t>
            </a:r>
          </a:p>
        </p:txBody>
      </p:sp>
      <p:sp>
        <p:nvSpPr>
          <p:cNvPr id="3" name="TextBox 2">
            <a:extLst>
              <a:ext uri="{FF2B5EF4-FFF2-40B4-BE49-F238E27FC236}">
                <a16:creationId xmlns:a16="http://schemas.microsoft.com/office/drawing/2014/main" id="{E48F1A8B-9256-59BD-B0FC-6E840BAD2743}"/>
              </a:ext>
            </a:extLst>
          </p:cNvPr>
          <p:cNvSpPr txBox="1"/>
          <p:nvPr/>
        </p:nvSpPr>
        <p:spPr>
          <a:xfrm>
            <a:off x="9522823" y="274320"/>
            <a:ext cx="7785463" cy="8679299"/>
          </a:xfrm>
          <a:prstGeom prst="rect">
            <a:avLst/>
          </a:prstGeom>
          <a:noFill/>
        </p:spPr>
        <p:txBody>
          <a:bodyPr wrap="square" rtlCol="0">
            <a:spAutoFit/>
          </a:bodyPr>
          <a:lstStyle/>
          <a:p>
            <a:r>
              <a:rPr lang="en-US" sz="2000" b="1" dirty="0"/>
              <a:t>This Afternoon’s Schedule</a:t>
            </a:r>
          </a:p>
          <a:p>
            <a:endParaRPr lang="en-US" dirty="0"/>
          </a:p>
          <a:p>
            <a:pPr rtl="0">
              <a:spcBef>
                <a:spcPts val="0"/>
              </a:spcBef>
              <a:spcAft>
                <a:spcPts val="0"/>
              </a:spcAft>
            </a:pPr>
            <a:r>
              <a:rPr lang="en-US" sz="1800" b="0" i="0" u="none" strike="noStrike" dirty="0">
                <a:solidFill>
                  <a:srgbClr val="000000"/>
                </a:solidFill>
                <a:effectLst/>
                <a:highlight>
                  <a:srgbClr val="FFFFFF"/>
                </a:highlight>
                <a:latin typeface="Calibri" panose="020F0502020204030204" pitchFamily="34" charset="0"/>
              </a:rPr>
              <a:t>1:30-1:35 Welcome </a:t>
            </a:r>
          </a:p>
          <a:p>
            <a:pPr rtl="0">
              <a:spcBef>
                <a:spcPts val="0"/>
              </a:spcBef>
              <a:spcAft>
                <a:spcPts val="0"/>
              </a:spcAft>
            </a:pPr>
            <a:r>
              <a:rPr lang="en-US" dirty="0">
                <a:solidFill>
                  <a:srgbClr val="000000"/>
                </a:solidFill>
                <a:highlight>
                  <a:srgbClr val="FFFFFF"/>
                </a:highlight>
                <a:latin typeface="Calibri" panose="020F0502020204030204" pitchFamily="34" charset="0"/>
              </a:rPr>
              <a:t>	Lisa Elfring, Vice-Provost, Assessment, Teaching, &amp; Technology </a:t>
            </a:r>
            <a:endParaRPr lang="en-US" b="0" dirty="0">
              <a:effectLst/>
              <a:highlight>
                <a:srgbClr val="FFFFFF"/>
              </a:highlight>
            </a:endParaRPr>
          </a:p>
          <a:p>
            <a:pPr rtl="0">
              <a:spcBef>
                <a:spcPts val="0"/>
              </a:spcBef>
              <a:spcAft>
                <a:spcPts val="0"/>
              </a:spcAft>
            </a:pPr>
            <a:endParaRPr lang="en-US" sz="1800" b="0" i="0" u="none" strike="noStrike" dirty="0">
              <a:solidFill>
                <a:srgbClr val="000000"/>
              </a:solidFill>
              <a:effectLst/>
              <a:highlight>
                <a:srgbClr val="FFFFFF"/>
              </a:highlight>
              <a:latin typeface="Calibri" panose="020F0502020204030204" pitchFamily="34" charset="0"/>
            </a:endParaRPr>
          </a:p>
          <a:p>
            <a:pPr rtl="0">
              <a:spcBef>
                <a:spcPts val="0"/>
              </a:spcBef>
              <a:spcAft>
                <a:spcPts val="0"/>
              </a:spcAft>
            </a:pPr>
            <a:r>
              <a:rPr lang="en-US" sz="1800" b="0" i="0" u="none" strike="noStrike" dirty="0">
                <a:solidFill>
                  <a:srgbClr val="000000"/>
                </a:solidFill>
                <a:effectLst/>
                <a:highlight>
                  <a:srgbClr val="FFFFFF"/>
                </a:highlight>
                <a:latin typeface="Calibri" panose="020F0502020204030204" pitchFamily="34" charset="0"/>
              </a:rPr>
              <a:t>1:35-2:00 20 min session w/ 5 mins Q&amp;A </a:t>
            </a:r>
          </a:p>
          <a:p>
            <a:pPr marL="457200" rtl="0">
              <a:spcBef>
                <a:spcPts val="0"/>
              </a:spcBef>
              <a:spcAft>
                <a:spcPts val="0"/>
              </a:spcAft>
            </a:pPr>
            <a:r>
              <a:rPr lang="en-US" dirty="0">
                <a:solidFill>
                  <a:srgbClr val="000000"/>
                </a:solidFill>
                <a:highlight>
                  <a:srgbClr val="FFFFFF"/>
                </a:highlight>
                <a:latin typeface="Calibri" panose="020F0502020204030204" pitchFamily="34" charset="0"/>
              </a:rPr>
              <a:t>	</a:t>
            </a:r>
            <a:r>
              <a:rPr lang="en-US" sz="1800" b="0" i="0" u="none" strike="noStrike" dirty="0">
                <a:solidFill>
                  <a:srgbClr val="202124"/>
                </a:solidFill>
                <a:effectLst/>
                <a:highlight>
                  <a:srgbClr val="F8F9FA"/>
                </a:highlight>
                <a:latin typeface="Calibri" panose="020F0502020204030204" pitchFamily="34" charset="0"/>
              </a:rPr>
              <a:t>“Optimizing Assessment Practices using Course Alignment and 	Mapping”</a:t>
            </a:r>
            <a:endParaRPr lang="en-US" b="0" dirty="0">
              <a:effectLst/>
              <a:highlight>
                <a:srgbClr val="FFFFFF"/>
              </a:highlight>
            </a:endParaRPr>
          </a:p>
          <a:p>
            <a:pPr rtl="0">
              <a:spcBef>
                <a:spcPts val="0"/>
              </a:spcBef>
              <a:spcAft>
                <a:spcPts val="0"/>
              </a:spcAft>
            </a:pPr>
            <a:br>
              <a:rPr lang="en-US" dirty="0"/>
            </a:br>
            <a:r>
              <a:rPr lang="fr-FR" sz="1800" b="0" i="0" u="none" strike="noStrike" dirty="0">
                <a:solidFill>
                  <a:srgbClr val="000000"/>
                </a:solidFill>
                <a:effectLst/>
                <a:highlight>
                  <a:srgbClr val="FFFFFF"/>
                </a:highlight>
                <a:latin typeface="Calibri" panose="020F0502020204030204" pitchFamily="34" charset="0"/>
              </a:rPr>
              <a:t>2:05-2:30 20 min session w/ 5 mins Q&amp;A </a:t>
            </a:r>
            <a:endParaRPr lang="fr-FR" b="0" dirty="0">
              <a:effectLst/>
              <a:highlight>
                <a:srgbClr val="FFFFFF"/>
              </a:highlight>
            </a:endParaRPr>
          </a:p>
          <a:p>
            <a:r>
              <a:rPr lang="en-US" sz="1800" b="0" i="0" u="none" strike="noStrike" dirty="0">
                <a:solidFill>
                  <a:srgbClr val="000000"/>
                </a:solidFill>
                <a:effectLst/>
                <a:latin typeface="Calibri" panose="020F0502020204030204" pitchFamily="34" charset="0"/>
              </a:rPr>
              <a:t>	“</a:t>
            </a:r>
            <a:r>
              <a:rPr lang="en-US" sz="1800" b="0" i="0" u="none" strike="noStrike" dirty="0">
                <a:solidFill>
                  <a:srgbClr val="242424"/>
                </a:solidFill>
                <a:effectLst/>
                <a:highlight>
                  <a:srgbClr val="FFFFFF"/>
                </a:highlight>
                <a:latin typeface="Calibri" panose="020F0502020204030204" pitchFamily="34" charset="0"/>
              </a:rPr>
              <a:t>Assessing Graduate Students‘ Language Proficiency Development over 	Two Years”.</a:t>
            </a:r>
          </a:p>
          <a:p>
            <a:endParaRPr lang="en-US" dirty="0">
              <a:solidFill>
                <a:srgbClr val="242424"/>
              </a:solidFill>
              <a:highlight>
                <a:srgbClr val="FFFFFF"/>
              </a:highlight>
              <a:latin typeface="Calibri" panose="020F0502020204030204" pitchFamily="34" charset="0"/>
            </a:endParaRPr>
          </a:p>
          <a:p>
            <a:pPr rtl="0">
              <a:spcBef>
                <a:spcPts val="0"/>
              </a:spcBef>
              <a:spcAft>
                <a:spcPts val="0"/>
              </a:spcAft>
            </a:pPr>
            <a:r>
              <a:rPr lang="en-US" sz="1800" b="1" i="1" u="none" strike="noStrike" dirty="0">
                <a:solidFill>
                  <a:srgbClr val="000000"/>
                </a:solidFill>
                <a:effectLst/>
                <a:highlight>
                  <a:srgbClr val="FFFFFF"/>
                </a:highlight>
                <a:latin typeface="Calibri" panose="020F0502020204030204" pitchFamily="34" charset="0"/>
              </a:rPr>
              <a:t>2:35-2:50 Coffee and Cookie Break &amp; Poster Review</a:t>
            </a:r>
            <a:endParaRPr lang="en-US" b="1" i="1" dirty="0">
              <a:effectLst/>
              <a:highlight>
                <a:srgbClr val="FFFFFF"/>
              </a:highlight>
            </a:endParaRPr>
          </a:p>
          <a:p>
            <a:br>
              <a:rPr lang="en-US" dirty="0"/>
            </a:br>
            <a:r>
              <a:rPr lang="en-US" sz="1800" b="0" i="0" u="none" strike="noStrike" dirty="0">
                <a:solidFill>
                  <a:srgbClr val="000000"/>
                </a:solidFill>
                <a:effectLst/>
                <a:latin typeface="Calibri" panose="020F0502020204030204" pitchFamily="34" charset="0"/>
              </a:rPr>
              <a:t>2:50-3:15 via Zoom 20 min session w/ 5 mins Q&amp;A</a:t>
            </a:r>
          </a:p>
          <a:p>
            <a:pPr marL="384048" rtl="0">
              <a:spcBef>
                <a:spcPts val="0"/>
              </a:spcBef>
              <a:spcAft>
                <a:spcPts val="0"/>
              </a:spcAft>
            </a:pPr>
            <a:r>
              <a:rPr lang="en-US" dirty="0">
                <a:solidFill>
                  <a:srgbClr val="000000"/>
                </a:solidFill>
                <a:latin typeface="Calibri" panose="020F0502020204030204" pitchFamily="34" charset="0"/>
              </a:rPr>
              <a:t>	</a:t>
            </a:r>
            <a:r>
              <a:rPr lang="en-US" sz="1800" b="0" i="0" u="none" strike="noStrike" dirty="0">
                <a:solidFill>
                  <a:srgbClr val="000000"/>
                </a:solidFill>
                <a:effectLst/>
                <a:highlight>
                  <a:srgbClr val="FFFFFF"/>
                </a:highlight>
                <a:latin typeface="Calibri" panose="020F0502020204030204" pitchFamily="34" charset="0"/>
              </a:rPr>
              <a:t>“AME: UCATT Planning &amp; Self-Study and ABET assessment of student </a:t>
            </a:r>
          </a:p>
          <a:p>
            <a:pPr marL="384048" rtl="0">
              <a:spcBef>
                <a:spcPts val="0"/>
              </a:spcBef>
              <a:spcAft>
                <a:spcPts val="0"/>
              </a:spcAft>
            </a:pPr>
            <a:r>
              <a:rPr lang="en-US" dirty="0">
                <a:solidFill>
                  <a:srgbClr val="000000"/>
                </a:solidFill>
                <a:highlight>
                  <a:srgbClr val="FFFFFF"/>
                </a:highlight>
                <a:latin typeface="Calibri" panose="020F0502020204030204" pitchFamily="34" charset="0"/>
              </a:rPr>
              <a:t>	</a:t>
            </a:r>
            <a:r>
              <a:rPr lang="en-US" sz="1800" b="0" i="0" u="none" strike="noStrike" dirty="0">
                <a:solidFill>
                  <a:srgbClr val="000000"/>
                </a:solidFill>
                <a:effectLst/>
                <a:highlight>
                  <a:srgbClr val="FFFFFF"/>
                </a:highlight>
                <a:latin typeface="Calibri" panose="020F0502020204030204" pitchFamily="34" charset="0"/>
              </a:rPr>
              <a:t>outcomes”</a:t>
            </a:r>
            <a:endParaRPr lang="en-US" b="0" dirty="0">
              <a:effectLst/>
              <a:highlight>
                <a:srgbClr val="FFFFFF"/>
              </a:highlight>
            </a:endParaRPr>
          </a:p>
          <a:p>
            <a:endParaRPr lang="fr-FR" sz="1800" b="0" i="0" u="none" strike="noStrike" dirty="0">
              <a:solidFill>
                <a:srgbClr val="000000"/>
              </a:solidFill>
              <a:effectLst/>
              <a:latin typeface="Calibri" panose="020F0502020204030204" pitchFamily="34" charset="0"/>
            </a:endParaRPr>
          </a:p>
          <a:p>
            <a:r>
              <a:rPr lang="fr-FR" sz="1800" b="0" i="0" u="none" strike="noStrike" dirty="0">
                <a:solidFill>
                  <a:srgbClr val="000000"/>
                </a:solidFill>
                <a:effectLst/>
                <a:latin typeface="Calibri" panose="020F0502020204030204" pitchFamily="34" charset="0"/>
              </a:rPr>
              <a:t>3:20-3:45 20 min session w/ 5 mins Q&amp;A</a:t>
            </a:r>
            <a:br>
              <a:rPr lang="en-US" dirty="0"/>
            </a:br>
            <a:r>
              <a:rPr lang="en-US" dirty="0"/>
              <a:t>	</a:t>
            </a:r>
            <a:r>
              <a:rPr lang="en-US" sz="1800" b="0" i="0" u="none" strike="noStrike" dirty="0">
                <a:solidFill>
                  <a:srgbClr val="000000"/>
                </a:solidFill>
                <a:effectLst/>
                <a:latin typeface="Calibri" panose="020F0502020204030204" pitchFamily="34" charset="0"/>
              </a:rPr>
              <a:t>“Viewing All Angles: Utilizing Unique Student Perspective for Formative 	Feedback” </a:t>
            </a:r>
            <a:br>
              <a:rPr lang="fr-FR" dirty="0"/>
            </a:br>
            <a:endParaRPr lang="fr-FR" dirty="0"/>
          </a:p>
          <a:p>
            <a:pPr rtl="0">
              <a:spcBef>
                <a:spcPts val="0"/>
              </a:spcBef>
              <a:spcAft>
                <a:spcPts val="0"/>
              </a:spcAft>
            </a:pPr>
            <a:r>
              <a:rPr lang="fr-FR" sz="1800" b="0" i="0" u="none" strike="noStrike" dirty="0">
                <a:solidFill>
                  <a:srgbClr val="000000"/>
                </a:solidFill>
                <a:effectLst/>
                <a:highlight>
                  <a:srgbClr val="FFFFFF"/>
                </a:highlight>
                <a:latin typeface="Calibri" panose="020F0502020204030204" pitchFamily="34" charset="0"/>
              </a:rPr>
              <a:t>3:50-4:15 20 min session w/ 5 mins Q&amp;A </a:t>
            </a:r>
            <a:endParaRPr lang="fr-FR" b="0" dirty="0">
              <a:effectLst/>
              <a:highlight>
                <a:srgbClr val="FFFFFF"/>
              </a:highlight>
            </a:endParaRPr>
          </a:p>
          <a:p>
            <a:r>
              <a:rPr lang="fr-FR" dirty="0"/>
              <a:t>	</a:t>
            </a:r>
            <a:r>
              <a:rPr lang="en-US" sz="1800" b="0" i="0" u="none" strike="noStrike" dirty="0">
                <a:solidFill>
                  <a:srgbClr val="000000"/>
                </a:solidFill>
                <a:effectLst/>
                <a:latin typeface="Calibri" panose="020F0502020204030204" pitchFamily="34" charset="0"/>
              </a:rPr>
              <a:t>“</a:t>
            </a:r>
            <a:r>
              <a:rPr lang="en-US" sz="1800" b="0" i="0" u="none" strike="noStrike" dirty="0">
                <a:solidFill>
                  <a:srgbClr val="202124"/>
                </a:solidFill>
                <a:effectLst/>
                <a:latin typeface="Calibri" panose="020F0502020204030204" pitchFamily="34" charset="0"/>
              </a:rPr>
              <a:t>Start Big and Get Small: Backward Design for Curriculum 	Development”</a:t>
            </a:r>
            <a:br>
              <a:rPr lang="fr-FR" dirty="0"/>
            </a:br>
            <a:endParaRPr lang="fr-FR" dirty="0"/>
          </a:p>
          <a:p>
            <a:r>
              <a:rPr lang="en-US" sz="1800" b="0" i="0" u="none" strike="noStrike" dirty="0">
                <a:solidFill>
                  <a:srgbClr val="000000"/>
                </a:solidFill>
                <a:effectLst/>
                <a:latin typeface="Calibri" panose="020F0502020204030204" pitchFamily="34" charset="0"/>
              </a:rPr>
              <a:t>4:20-4:45 20 min session with 5 mins Q&amp;A</a:t>
            </a:r>
          </a:p>
          <a:p>
            <a:r>
              <a:rPr lang="en-US" dirty="0">
                <a:solidFill>
                  <a:srgbClr val="000000"/>
                </a:solidFill>
                <a:highlight>
                  <a:srgbClr val="FFFFFF"/>
                </a:highlight>
                <a:latin typeface="Calibri" panose="020F0502020204030204" pitchFamily="34" charset="0"/>
              </a:rPr>
              <a:t>	</a:t>
            </a:r>
            <a:r>
              <a:rPr lang="en-US" sz="1800" b="0" i="0" u="none" strike="noStrike" dirty="0">
                <a:solidFill>
                  <a:srgbClr val="000000"/>
                </a:solidFill>
                <a:effectLst/>
                <a:latin typeface="Calibri" panose="020F0502020204030204" pitchFamily="34" charset="0"/>
              </a:rPr>
              <a:t>“Piloting A Learner Self-Assessment in a Required 1st-year Course”</a:t>
            </a:r>
            <a:endParaRPr lang="en-US" b="0" dirty="0">
              <a:effectLst/>
              <a:highlight>
                <a:srgbClr val="FFFFFF"/>
              </a:highlight>
            </a:endParaRPr>
          </a:p>
          <a:p>
            <a:br>
              <a:rPr lang="en-US" dirty="0"/>
            </a:br>
            <a:r>
              <a:rPr lang="en-US" sz="1800" b="0" i="0" u="none" strike="noStrike" dirty="0">
                <a:solidFill>
                  <a:srgbClr val="000000"/>
                </a:solidFill>
                <a:effectLst/>
                <a:latin typeface="Calibri" panose="020F0502020204030204" pitchFamily="34" charset="0"/>
              </a:rPr>
              <a:t>4:50-5:00 Wrap-up</a:t>
            </a:r>
            <a:endParaRPr lang="en-US" dirty="0"/>
          </a:p>
        </p:txBody>
      </p:sp>
      <p:pic>
        <p:nvPicPr>
          <p:cNvPr id="4" name="Picture 2">
            <a:extLst>
              <a:ext uri="{FF2B5EF4-FFF2-40B4-BE49-F238E27FC236}">
                <a16:creationId xmlns:a16="http://schemas.microsoft.com/office/drawing/2014/main" id="{26C50A14-7DEE-CF9E-8161-68FB928938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17" b="20058"/>
          <a:stretch/>
        </p:blipFill>
        <p:spPr bwMode="auto">
          <a:xfrm>
            <a:off x="2756263" y="5525589"/>
            <a:ext cx="3879669" cy="3304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322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DC528F-650C-64C5-5E6B-486C917A6398}"/>
              </a:ext>
            </a:extLst>
          </p:cNvPr>
          <p:cNvPicPr>
            <a:picLocks noChangeAspect="1"/>
          </p:cNvPicPr>
          <p:nvPr/>
        </p:nvPicPr>
        <p:blipFill>
          <a:blip r:embed="rId2"/>
          <a:stretch>
            <a:fillRect/>
          </a:stretch>
        </p:blipFill>
        <p:spPr>
          <a:xfrm>
            <a:off x="3791692" y="1742296"/>
            <a:ext cx="10965317" cy="6318492"/>
          </a:xfrm>
          <a:prstGeom prst="rect">
            <a:avLst/>
          </a:prstGeom>
        </p:spPr>
      </p:pic>
      <p:sp>
        <p:nvSpPr>
          <p:cNvPr id="4" name="TextBox 3">
            <a:extLst>
              <a:ext uri="{FF2B5EF4-FFF2-40B4-BE49-F238E27FC236}">
                <a16:creationId xmlns:a16="http://schemas.microsoft.com/office/drawing/2014/main" id="{C07F9632-DD52-4BBB-74A9-0A1EAE12903A}"/>
              </a:ext>
            </a:extLst>
          </p:cNvPr>
          <p:cNvSpPr txBox="1"/>
          <p:nvPr/>
        </p:nvSpPr>
        <p:spPr>
          <a:xfrm>
            <a:off x="4164037" y="450166"/>
            <a:ext cx="2281394" cy="923330"/>
          </a:xfrm>
          <a:prstGeom prst="rect">
            <a:avLst/>
          </a:prstGeom>
          <a:noFill/>
        </p:spPr>
        <p:txBody>
          <a:bodyPr wrap="none" rtlCol="0">
            <a:spAutoFit/>
          </a:bodyPr>
          <a:lstStyle/>
          <a:p>
            <a:r>
              <a:rPr lang="en-US" sz="5400" dirty="0"/>
              <a:t>Gender</a:t>
            </a:r>
          </a:p>
        </p:txBody>
      </p:sp>
    </p:spTree>
    <p:extLst>
      <p:ext uri="{BB962C8B-B14F-4D97-AF65-F5344CB8AC3E}">
        <p14:creationId xmlns:p14="http://schemas.microsoft.com/office/powerpoint/2010/main" val="2826154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897274-F944-AFC8-AA2E-7D883AE371E9}"/>
              </a:ext>
            </a:extLst>
          </p:cNvPr>
          <p:cNvSpPr txBox="1"/>
          <p:nvPr/>
        </p:nvSpPr>
        <p:spPr>
          <a:xfrm>
            <a:off x="4178105" y="436098"/>
            <a:ext cx="1585690" cy="923330"/>
          </a:xfrm>
          <a:prstGeom prst="rect">
            <a:avLst/>
          </a:prstGeom>
          <a:noFill/>
        </p:spPr>
        <p:txBody>
          <a:bodyPr wrap="none" rtlCol="0">
            <a:spAutoFit/>
          </a:bodyPr>
          <a:lstStyle/>
          <a:p>
            <a:r>
              <a:rPr lang="en-US" sz="5400" dirty="0"/>
              <a:t>Class</a:t>
            </a:r>
          </a:p>
        </p:txBody>
      </p:sp>
      <p:pic>
        <p:nvPicPr>
          <p:cNvPr id="4" name="Picture 3">
            <a:extLst>
              <a:ext uri="{FF2B5EF4-FFF2-40B4-BE49-F238E27FC236}">
                <a16:creationId xmlns:a16="http://schemas.microsoft.com/office/drawing/2014/main" id="{9F6BB175-69AF-902E-764F-7A7C54930533}"/>
              </a:ext>
            </a:extLst>
          </p:cNvPr>
          <p:cNvPicPr>
            <a:picLocks noChangeAspect="1"/>
          </p:cNvPicPr>
          <p:nvPr/>
        </p:nvPicPr>
        <p:blipFill>
          <a:blip r:embed="rId2"/>
          <a:stretch>
            <a:fillRect/>
          </a:stretch>
        </p:blipFill>
        <p:spPr>
          <a:xfrm>
            <a:off x="3529842" y="1645921"/>
            <a:ext cx="11665341" cy="6741278"/>
          </a:xfrm>
          <a:prstGeom prst="rect">
            <a:avLst/>
          </a:prstGeom>
        </p:spPr>
      </p:pic>
    </p:spTree>
    <p:extLst>
      <p:ext uri="{BB962C8B-B14F-4D97-AF65-F5344CB8AC3E}">
        <p14:creationId xmlns:p14="http://schemas.microsoft.com/office/powerpoint/2010/main" val="2560746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C34658-E777-9645-8D75-332AA6FC11D3}"/>
              </a:ext>
            </a:extLst>
          </p:cNvPr>
          <p:cNvSpPr txBox="1"/>
          <p:nvPr/>
        </p:nvSpPr>
        <p:spPr>
          <a:xfrm>
            <a:off x="1294228" y="1588007"/>
            <a:ext cx="7192161" cy="4987327"/>
          </a:xfrm>
          <a:prstGeom prst="rect">
            <a:avLst/>
          </a:prstGeom>
          <a:noFill/>
        </p:spPr>
        <p:txBody>
          <a:bodyPr wrap="square" rtlCol="0">
            <a:spAutoFit/>
          </a:bodyPr>
          <a:lstStyle/>
          <a:p>
            <a:pPr marL="0" marR="0">
              <a:lnSpc>
                <a:spcPct val="115000"/>
              </a:lnSpc>
              <a:spcBef>
                <a:spcPts val="0"/>
              </a:spcBef>
              <a:spcAft>
                <a:spcPts val="0"/>
              </a:spcAft>
            </a:pPr>
            <a:r>
              <a:rPr lang="en-US" sz="4000" dirty="0">
                <a:effectLst/>
                <a:latin typeface="Arial" panose="020B0604020202020204" pitchFamily="34" charset="0"/>
                <a:ea typeface="Arial" panose="020B0604020202020204" pitchFamily="34" charset="0"/>
              </a:rPr>
              <a:t>Because our general education curriculum is fairly new and these samples were collected during the first year of implementation, we consider these findings to be a baseline for future assessments. </a:t>
            </a:r>
          </a:p>
        </p:txBody>
      </p:sp>
      <p:sp>
        <p:nvSpPr>
          <p:cNvPr id="4" name="TextBox 3">
            <a:extLst>
              <a:ext uri="{FF2B5EF4-FFF2-40B4-BE49-F238E27FC236}">
                <a16:creationId xmlns:a16="http://schemas.microsoft.com/office/drawing/2014/main" id="{82941C66-54A0-3602-E947-9EC2C5558015}"/>
              </a:ext>
            </a:extLst>
          </p:cNvPr>
          <p:cNvSpPr txBox="1"/>
          <p:nvPr/>
        </p:nvSpPr>
        <p:spPr>
          <a:xfrm>
            <a:off x="9325315" y="1031928"/>
            <a:ext cx="8006081" cy="8439233"/>
          </a:xfrm>
          <a:prstGeom prst="rect">
            <a:avLst/>
          </a:prstGeom>
          <a:noFill/>
        </p:spPr>
        <p:txBody>
          <a:bodyPr wrap="square">
            <a:spAutoFit/>
          </a:bodyPr>
          <a:lstStyle/>
          <a:p>
            <a:pPr marL="342900" marR="0" lvl="0" indent="-342900">
              <a:lnSpc>
                <a:spcPct val="115000"/>
              </a:lnSpc>
              <a:spcBef>
                <a:spcPts val="0"/>
              </a:spcBef>
              <a:spcAft>
                <a:spcPts val="0"/>
              </a:spcAft>
              <a:buFont typeface="Arial" panose="020B0604020202020204" pitchFamily="34" charset="0"/>
              <a:buChar char="●"/>
            </a:pPr>
            <a:r>
              <a:rPr lang="en-US" sz="3200" u="none" strike="noStrike" dirty="0">
                <a:effectLst/>
                <a:latin typeface="Arial" panose="020B0604020202020204" pitchFamily="34" charset="0"/>
                <a:ea typeface="Arial" panose="020B0604020202020204" pitchFamily="34" charset="0"/>
              </a:rPr>
              <a:t>Offering workshops on writing effective signature assignments in quantitative reasoning, especially emphasizing analyzing, visualizing, and quantifying data.</a:t>
            </a:r>
          </a:p>
          <a:p>
            <a:pPr marL="342900" marR="0" lvl="0" indent="-342900">
              <a:lnSpc>
                <a:spcPct val="115000"/>
              </a:lnSpc>
              <a:spcBef>
                <a:spcPts val="0"/>
              </a:spcBef>
              <a:spcAft>
                <a:spcPts val="0"/>
              </a:spcAft>
              <a:buFont typeface="Arial" panose="020B0604020202020204" pitchFamily="34" charset="0"/>
              <a:buChar char="●"/>
            </a:pPr>
            <a:r>
              <a:rPr lang="en-US" sz="3200" u="none" strike="noStrike" dirty="0">
                <a:effectLst/>
                <a:latin typeface="Arial" panose="020B0604020202020204" pitchFamily="34" charset="0"/>
                <a:ea typeface="Arial" panose="020B0604020202020204" pitchFamily="34" charset="0"/>
              </a:rPr>
              <a:t>Developing Faculty Learning Communities based on best practices in teaching quantitative reasoning.</a:t>
            </a:r>
          </a:p>
          <a:p>
            <a:pPr marL="342900" marR="0" lvl="0" indent="-342900">
              <a:lnSpc>
                <a:spcPct val="115000"/>
              </a:lnSpc>
              <a:spcBef>
                <a:spcPts val="0"/>
              </a:spcBef>
              <a:spcAft>
                <a:spcPts val="0"/>
              </a:spcAft>
              <a:buFont typeface="Arial" panose="020B0604020202020204" pitchFamily="34" charset="0"/>
              <a:buChar char="●"/>
            </a:pPr>
            <a:r>
              <a:rPr lang="en-US" sz="3200" u="none" strike="noStrike" dirty="0">
                <a:effectLst/>
                <a:latin typeface="Arial" panose="020B0604020202020204" pitchFamily="34" charset="0"/>
                <a:ea typeface="Arial" panose="020B0604020202020204" pitchFamily="34" charset="0"/>
              </a:rPr>
              <a:t>Launching a “quantitative reasoning across the curriculum” initiative with faculty leadership, similar to the successful writing across the curriculum (WAC) initiative. </a:t>
            </a:r>
          </a:p>
          <a:p>
            <a:br>
              <a:rPr lang="en-US" sz="3200" b="1" dirty="0">
                <a:effectLst/>
                <a:latin typeface="Arial" panose="020B0604020202020204" pitchFamily="34" charset="0"/>
                <a:ea typeface="Arial" panose="020B0604020202020204" pitchFamily="34" charset="0"/>
              </a:rPr>
            </a:br>
            <a:endParaRPr lang="en-US" sz="3200" dirty="0"/>
          </a:p>
        </p:txBody>
      </p:sp>
      <p:sp>
        <p:nvSpPr>
          <p:cNvPr id="5" name="TextBox 4">
            <a:extLst>
              <a:ext uri="{FF2B5EF4-FFF2-40B4-BE49-F238E27FC236}">
                <a16:creationId xmlns:a16="http://schemas.microsoft.com/office/drawing/2014/main" id="{22D530E6-1BA8-CCA3-E849-0BACA7822891}"/>
              </a:ext>
            </a:extLst>
          </p:cNvPr>
          <p:cNvSpPr txBox="1"/>
          <p:nvPr/>
        </p:nvSpPr>
        <p:spPr>
          <a:xfrm>
            <a:off x="773723" y="548640"/>
            <a:ext cx="7488460" cy="830997"/>
          </a:xfrm>
          <a:prstGeom prst="rect">
            <a:avLst/>
          </a:prstGeom>
          <a:noFill/>
        </p:spPr>
        <p:txBody>
          <a:bodyPr wrap="none" rtlCol="0">
            <a:spAutoFit/>
          </a:bodyPr>
          <a:lstStyle/>
          <a:p>
            <a:r>
              <a:rPr lang="en-US" sz="4800" dirty="0">
                <a:solidFill>
                  <a:schemeClr val="bg1"/>
                </a:solidFill>
              </a:rPr>
              <a:t>Findings and Possible Actions</a:t>
            </a:r>
          </a:p>
        </p:txBody>
      </p:sp>
      <p:sp>
        <p:nvSpPr>
          <p:cNvPr id="6" name="TextBox 5">
            <a:extLst>
              <a:ext uri="{FF2B5EF4-FFF2-40B4-BE49-F238E27FC236}">
                <a16:creationId xmlns:a16="http://schemas.microsoft.com/office/drawing/2014/main" id="{3377A408-6105-CE1A-9A61-77DA4E22D2E4}"/>
              </a:ext>
            </a:extLst>
          </p:cNvPr>
          <p:cNvSpPr txBox="1"/>
          <p:nvPr/>
        </p:nvSpPr>
        <p:spPr>
          <a:xfrm>
            <a:off x="3448026" y="7427741"/>
            <a:ext cx="5345723" cy="1569660"/>
          </a:xfrm>
          <a:prstGeom prst="rect">
            <a:avLst/>
          </a:prstGeom>
          <a:noFill/>
        </p:spPr>
        <p:txBody>
          <a:bodyPr wrap="square" rtlCol="0">
            <a:spAutoFit/>
          </a:bodyPr>
          <a:lstStyle/>
          <a:p>
            <a:pPr algn="r"/>
            <a:r>
              <a:rPr lang="en-US" sz="3200" dirty="0">
                <a:solidFill>
                  <a:schemeClr val="bg1"/>
                </a:solidFill>
                <a:effectLst/>
                <a:latin typeface="Arial" panose="020B0604020202020204" pitchFamily="34" charset="0"/>
                <a:ea typeface="Arial" panose="020B0604020202020204" pitchFamily="34" charset="0"/>
              </a:rPr>
              <a:t>Some initiatives that we should consider moving forward include:</a:t>
            </a:r>
            <a:endParaRPr lang="en-US" sz="3200" dirty="0">
              <a:solidFill>
                <a:schemeClr val="bg1"/>
              </a:solidFill>
            </a:endParaRPr>
          </a:p>
        </p:txBody>
      </p:sp>
      <p:cxnSp>
        <p:nvCxnSpPr>
          <p:cNvPr id="8" name="Straight Arrow Connector 7">
            <a:extLst>
              <a:ext uri="{FF2B5EF4-FFF2-40B4-BE49-F238E27FC236}">
                <a16:creationId xmlns:a16="http://schemas.microsoft.com/office/drawing/2014/main" id="{7E163DD0-EFE4-7501-2270-2D8209D743B9}"/>
              </a:ext>
            </a:extLst>
          </p:cNvPr>
          <p:cNvCxnSpPr>
            <a:cxnSpLocks/>
          </p:cNvCxnSpPr>
          <p:nvPr/>
        </p:nvCxnSpPr>
        <p:spPr>
          <a:xfrm flipV="1">
            <a:off x="4890308" y="5809957"/>
            <a:ext cx="3903441" cy="1617784"/>
          </a:xfrm>
          <a:prstGeom prst="straightConnector1">
            <a:avLst/>
          </a:prstGeom>
          <a:ln w="7620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447559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51E653-23CA-597E-A58A-21C762B7FBBE}"/>
              </a:ext>
            </a:extLst>
          </p:cNvPr>
          <p:cNvSpPr txBox="1"/>
          <p:nvPr/>
        </p:nvSpPr>
        <p:spPr>
          <a:xfrm>
            <a:off x="379829" y="1083213"/>
            <a:ext cx="3841629" cy="1107996"/>
          </a:xfrm>
          <a:prstGeom prst="rect">
            <a:avLst/>
          </a:prstGeom>
          <a:noFill/>
        </p:spPr>
        <p:txBody>
          <a:bodyPr wrap="none" rtlCol="0">
            <a:spAutoFit/>
          </a:bodyPr>
          <a:lstStyle/>
          <a:p>
            <a:r>
              <a:rPr lang="en-US" sz="6600" dirty="0">
                <a:solidFill>
                  <a:srgbClr val="002060"/>
                </a:solidFill>
              </a:rPr>
              <a:t>Next Steps</a:t>
            </a:r>
          </a:p>
        </p:txBody>
      </p:sp>
      <p:sp>
        <p:nvSpPr>
          <p:cNvPr id="3" name="TextBox 2">
            <a:extLst>
              <a:ext uri="{FF2B5EF4-FFF2-40B4-BE49-F238E27FC236}">
                <a16:creationId xmlns:a16="http://schemas.microsoft.com/office/drawing/2014/main" id="{C9F1BF04-3C80-F2C3-541A-8C4EF401E115}"/>
              </a:ext>
            </a:extLst>
          </p:cNvPr>
          <p:cNvSpPr txBox="1"/>
          <p:nvPr/>
        </p:nvSpPr>
        <p:spPr>
          <a:xfrm>
            <a:off x="4881489" y="666540"/>
            <a:ext cx="10100603" cy="8956298"/>
          </a:xfrm>
          <a:prstGeom prst="rect">
            <a:avLst/>
          </a:prstGeom>
          <a:noFill/>
        </p:spPr>
        <p:txBody>
          <a:bodyPr wrap="square" rtlCol="0">
            <a:spAutoFit/>
          </a:bodyPr>
          <a:lstStyle/>
          <a:p>
            <a:pPr marL="285750" indent="-285750">
              <a:buFont typeface="Wingdings" panose="05000000000000000000" pitchFamily="2" charset="2"/>
              <a:buChar char="v"/>
            </a:pPr>
            <a:r>
              <a:rPr lang="en-US" sz="4800" dirty="0">
                <a:solidFill>
                  <a:schemeClr val="bg1"/>
                </a:solidFill>
              </a:rPr>
              <a:t>Critical Thinking</a:t>
            </a:r>
          </a:p>
          <a:p>
            <a:pPr marL="285750" indent="-285750">
              <a:buFont typeface="Wingdings" panose="05000000000000000000" pitchFamily="2" charset="2"/>
              <a:buChar char="v"/>
            </a:pPr>
            <a:r>
              <a:rPr lang="en-US" sz="4800" dirty="0">
                <a:solidFill>
                  <a:schemeClr val="bg1"/>
                </a:solidFill>
              </a:rPr>
              <a:t>Written Communication (2 </a:t>
            </a:r>
            <a:r>
              <a:rPr lang="en-US" sz="4800" dirty="0" err="1">
                <a:solidFill>
                  <a:schemeClr val="bg1"/>
                </a:solidFill>
              </a:rPr>
              <a:t>yr</a:t>
            </a:r>
            <a:r>
              <a:rPr lang="en-US" sz="4800" dirty="0">
                <a:solidFill>
                  <a:schemeClr val="bg1"/>
                </a:solidFill>
              </a:rPr>
              <a:t> check)</a:t>
            </a:r>
          </a:p>
          <a:p>
            <a:pPr marL="285750" indent="-285750">
              <a:buFont typeface="Wingdings" panose="05000000000000000000" pitchFamily="2" charset="2"/>
              <a:buChar char="v"/>
            </a:pPr>
            <a:endParaRPr lang="en-US" sz="4800" dirty="0">
              <a:solidFill>
                <a:schemeClr val="bg1"/>
              </a:solidFill>
            </a:endParaRPr>
          </a:p>
          <a:p>
            <a:pPr marL="285750" indent="-285750">
              <a:buFont typeface="Wingdings" panose="05000000000000000000" pitchFamily="2" charset="2"/>
              <a:buChar char="v"/>
            </a:pPr>
            <a:r>
              <a:rPr lang="en-US" sz="4800" dirty="0">
                <a:solidFill>
                  <a:schemeClr val="bg1"/>
                </a:solidFill>
              </a:rPr>
              <a:t>Continue WAC Efforts</a:t>
            </a:r>
          </a:p>
          <a:p>
            <a:pPr marL="285750" indent="-285750">
              <a:buFont typeface="Wingdings" panose="05000000000000000000" pitchFamily="2" charset="2"/>
              <a:buChar char="v"/>
            </a:pPr>
            <a:endParaRPr lang="en-US" sz="4800" dirty="0">
              <a:solidFill>
                <a:schemeClr val="bg1"/>
              </a:solidFill>
            </a:endParaRPr>
          </a:p>
          <a:p>
            <a:pPr marL="285750" indent="-285750">
              <a:buFont typeface="Wingdings" panose="05000000000000000000" pitchFamily="2" charset="2"/>
              <a:buChar char="v"/>
            </a:pPr>
            <a:r>
              <a:rPr lang="en-US" sz="4800" dirty="0">
                <a:solidFill>
                  <a:schemeClr val="bg1"/>
                </a:solidFill>
              </a:rPr>
              <a:t>Develop professional development opportunities for Quantitative Reasoning (e.g. Signature Assignments)</a:t>
            </a:r>
          </a:p>
          <a:p>
            <a:pPr marL="285750" indent="-285750">
              <a:buFont typeface="Wingdings" panose="05000000000000000000" pitchFamily="2" charset="2"/>
              <a:buChar char="v"/>
            </a:pPr>
            <a:endParaRPr lang="en-US" sz="4800" dirty="0">
              <a:solidFill>
                <a:schemeClr val="bg1"/>
              </a:solidFill>
            </a:endParaRPr>
          </a:p>
          <a:p>
            <a:pPr marL="285750" indent="-285750">
              <a:buFont typeface="Wingdings" panose="05000000000000000000" pitchFamily="2" charset="2"/>
              <a:buChar char="v"/>
            </a:pPr>
            <a:r>
              <a:rPr lang="en-US" sz="4800" dirty="0">
                <a:solidFill>
                  <a:schemeClr val="bg1"/>
                </a:solidFill>
              </a:rPr>
              <a:t>Work on developing Civics assessment</a:t>
            </a:r>
          </a:p>
        </p:txBody>
      </p:sp>
      <p:pic>
        <p:nvPicPr>
          <p:cNvPr id="4" name="Picture 3">
            <a:extLst>
              <a:ext uri="{FF2B5EF4-FFF2-40B4-BE49-F238E27FC236}">
                <a16:creationId xmlns:a16="http://schemas.microsoft.com/office/drawing/2014/main" id="{1F2850FE-1DEB-CF15-87BC-0F9A29F34503}"/>
              </a:ext>
            </a:extLst>
          </p:cNvPr>
          <p:cNvPicPr>
            <a:picLocks noChangeAspect="1"/>
          </p:cNvPicPr>
          <p:nvPr/>
        </p:nvPicPr>
        <p:blipFill>
          <a:blip r:embed="rId2"/>
          <a:stretch>
            <a:fillRect/>
          </a:stretch>
        </p:blipFill>
        <p:spPr>
          <a:xfrm>
            <a:off x="1238175" y="6204221"/>
            <a:ext cx="2602306" cy="2239911"/>
          </a:xfrm>
          <a:prstGeom prst="rect">
            <a:avLst/>
          </a:prstGeom>
        </p:spPr>
      </p:pic>
    </p:spTree>
    <p:extLst>
      <p:ext uri="{BB962C8B-B14F-4D97-AF65-F5344CB8AC3E}">
        <p14:creationId xmlns:p14="http://schemas.microsoft.com/office/powerpoint/2010/main" val="949218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4F1452-578F-EE27-1149-E1C9E4CB6AAA}"/>
              </a:ext>
            </a:extLst>
          </p:cNvPr>
          <p:cNvSpPr txBox="1"/>
          <p:nvPr/>
        </p:nvSpPr>
        <p:spPr>
          <a:xfrm>
            <a:off x="1252023" y="2258547"/>
            <a:ext cx="4819717" cy="1323439"/>
          </a:xfrm>
          <a:prstGeom prst="rect">
            <a:avLst/>
          </a:prstGeom>
          <a:noFill/>
        </p:spPr>
        <p:txBody>
          <a:bodyPr wrap="none" rtlCol="0">
            <a:spAutoFit/>
          </a:bodyPr>
          <a:lstStyle/>
          <a:p>
            <a:r>
              <a:rPr lang="en-US" sz="8000" dirty="0">
                <a:solidFill>
                  <a:schemeClr val="bg1"/>
                </a:solidFill>
              </a:rPr>
              <a:t>Thank you!</a:t>
            </a:r>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29142126-6F6A-0DA4-B79D-736824944370}"/>
                  </a:ext>
                </a:extLst>
              </p14:cNvPr>
              <p14:cNvContentPartPr/>
              <p14:nvPr/>
            </p14:nvContentPartPr>
            <p14:xfrm>
              <a:off x="12337034" y="1364151"/>
              <a:ext cx="360" cy="360"/>
            </p14:xfrm>
          </p:contentPart>
        </mc:Choice>
        <mc:Fallback>
          <p:pic>
            <p:nvPicPr>
              <p:cNvPr id="5" name="Ink 4">
                <a:extLst>
                  <a:ext uri="{FF2B5EF4-FFF2-40B4-BE49-F238E27FC236}">
                    <a16:creationId xmlns:a16="http://schemas.microsoft.com/office/drawing/2014/main" id="{29142126-6F6A-0DA4-B79D-736824944370}"/>
                  </a:ext>
                </a:extLst>
              </p:cNvPr>
              <p:cNvPicPr/>
              <p:nvPr/>
            </p:nvPicPr>
            <p:blipFill>
              <a:blip r:embed="rId4"/>
              <a:stretch>
                <a:fillRect/>
              </a:stretch>
            </p:blipFill>
            <p:spPr>
              <a:xfrm>
                <a:off x="12283394" y="1256511"/>
                <a:ext cx="108000" cy="216000"/>
              </a:xfrm>
              <a:prstGeom prst="rect">
                <a:avLst/>
              </a:prstGeom>
            </p:spPr>
          </p:pic>
        </mc:Fallback>
      </mc:AlternateContent>
      <p:pic>
        <p:nvPicPr>
          <p:cNvPr id="8" name="Picture 7" descr="A group of colorful question marks&#10;&#10;Description automatically generated">
            <a:extLst>
              <a:ext uri="{FF2B5EF4-FFF2-40B4-BE49-F238E27FC236}">
                <a16:creationId xmlns:a16="http://schemas.microsoft.com/office/drawing/2014/main" id="{E0A29DCC-F92B-B12A-17CF-900A3823525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765034" y="2095500"/>
            <a:ext cx="9144000" cy="6096000"/>
          </a:xfrm>
          <a:prstGeom prst="rect">
            <a:avLst/>
          </a:prstGeom>
        </p:spPr>
      </p:pic>
      <p:sp>
        <p:nvSpPr>
          <p:cNvPr id="9" name="TextBox 8">
            <a:extLst>
              <a:ext uri="{FF2B5EF4-FFF2-40B4-BE49-F238E27FC236}">
                <a16:creationId xmlns:a16="http://schemas.microsoft.com/office/drawing/2014/main" id="{94AF4E02-1A68-0075-5D7B-A46365024D1F}"/>
              </a:ext>
            </a:extLst>
          </p:cNvPr>
          <p:cNvSpPr txBox="1"/>
          <p:nvPr/>
        </p:nvSpPr>
        <p:spPr>
          <a:xfrm>
            <a:off x="7765034" y="8191500"/>
            <a:ext cx="9144000" cy="230832"/>
          </a:xfrm>
          <a:prstGeom prst="rect">
            <a:avLst/>
          </a:prstGeom>
          <a:noFill/>
        </p:spPr>
        <p:txBody>
          <a:bodyPr wrap="square" rtlCol="0">
            <a:spAutoFit/>
          </a:bodyPr>
          <a:lstStyle/>
          <a:p>
            <a:r>
              <a:rPr lang="en-US" sz="900">
                <a:hlinkClick r:id="rId6" tooltip="https://freepngimg.com/png/88553-emoticon-area-text-smiley-question-mark"/>
              </a:rPr>
              <a:t>This Photo</a:t>
            </a:r>
            <a:r>
              <a:rPr lang="en-US" sz="900"/>
              <a:t> by Unknown Author is licensed under </a:t>
            </a:r>
            <a:r>
              <a:rPr lang="en-US" sz="900">
                <a:hlinkClick r:id="rId7" tooltip="https://creativecommons.org/licenses/by-nc/3.0/"/>
              </a:rPr>
              <a:t>CC BY-NC</a:t>
            </a:r>
            <a:endParaRPr lang="en-US" sz="900"/>
          </a:p>
        </p:txBody>
      </p:sp>
      <p:sp>
        <p:nvSpPr>
          <p:cNvPr id="10" name="TextBox 9">
            <a:extLst>
              <a:ext uri="{FF2B5EF4-FFF2-40B4-BE49-F238E27FC236}">
                <a16:creationId xmlns:a16="http://schemas.microsoft.com/office/drawing/2014/main" id="{AF882D8E-2996-C069-1347-FA1CEE320A84}"/>
              </a:ext>
            </a:extLst>
          </p:cNvPr>
          <p:cNvSpPr txBox="1"/>
          <p:nvPr/>
        </p:nvSpPr>
        <p:spPr>
          <a:xfrm>
            <a:off x="2264898" y="801858"/>
            <a:ext cx="11226343" cy="523220"/>
          </a:xfrm>
          <a:prstGeom prst="rect">
            <a:avLst/>
          </a:prstGeom>
          <a:noFill/>
        </p:spPr>
        <p:txBody>
          <a:bodyPr wrap="none" rtlCol="0">
            <a:spAutoFit/>
          </a:bodyPr>
          <a:lstStyle/>
          <a:p>
            <a:r>
              <a:rPr lang="en-US" sz="2800" dirty="0">
                <a:solidFill>
                  <a:schemeClr val="bg1"/>
                </a:solidFill>
              </a:rPr>
              <a:t>For more information about General Education:  https://gened.arizona.edu/</a:t>
            </a:r>
          </a:p>
        </p:txBody>
      </p:sp>
      <p:sp>
        <p:nvSpPr>
          <p:cNvPr id="11" name="TextBox 10">
            <a:extLst>
              <a:ext uri="{FF2B5EF4-FFF2-40B4-BE49-F238E27FC236}">
                <a16:creationId xmlns:a16="http://schemas.microsoft.com/office/drawing/2014/main" id="{CADA04F8-50BC-553C-4EF9-D69CF9B876A6}"/>
              </a:ext>
            </a:extLst>
          </p:cNvPr>
          <p:cNvSpPr txBox="1"/>
          <p:nvPr/>
        </p:nvSpPr>
        <p:spPr>
          <a:xfrm>
            <a:off x="270518" y="3581986"/>
            <a:ext cx="7246599" cy="2554545"/>
          </a:xfrm>
          <a:prstGeom prst="rect">
            <a:avLst/>
          </a:prstGeom>
          <a:noFill/>
        </p:spPr>
        <p:txBody>
          <a:bodyPr wrap="none" rtlCol="0">
            <a:spAutoFit/>
          </a:bodyPr>
          <a:lstStyle/>
          <a:p>
            <a:r>
              <a:rPr lang="en-US" sz="2000" dirty="0">
                <a:solidFill>
                  <a:schemeClr val="bg1"/>
                </a:solidFill>
              </a:rPr>
              <a:t>Elaine Marchello, Director of GE Assessment</a:t>
            </a:r>
          </a:p>
          <a:p>
            <a:r>
              <a:rPr lang="en-US" sz="2000" dirty="0">
                <a:solidFill>
                  <a:schemeClr val="bg1"/>
                </a:solidFill>
                <a:hlinkClick r:id="rId8"/>
              </a:rPr>
              <a:t>evm@arizona.edu</a:t>
            </a:r>
            <a:endParaRPr lang="en-US" sz="2000" dirty="0">
              <a:solidFill>
                <a:schemeClr val="bg1"/>
              </a:solidFill>
            </a:endParaRPr>
          </a:p>
          <a:p>
            <a:endParaRPr lang="en-US" sz="2000" dirty="0">
              <a:solidFill>
                <a:schemeClr val="bg1"/>
              </a:solidFill>
            </a:endParaRPr>
          </a:p>
          <a:p>
            <a:r>
              <a:rPr lang="en-US" sz="2000" dirty="0">
                <a:solidFill>
                  <a:schemeClr val="bg1"/>
                </a:solidFill>
              </a:rPr>
              <a:t>Susan Miller-Cochran, Executive Director of General Education</a:t>
            </a:r>
          </a:p>
          <a:p>
            <a:r>
              <a:rPr lang="en-US" sz="2000" dirty="0">
                <a:solidFill>
                  <a:schemeClr val="bg1"/>
                </a:solidFill>
                <a:hlinkClick r:id="rId9"/>
              </a:rPr>
              <a:t>millercochran@arizona.edu</a:t>
            </a:r>
            <a:r>
              <a:rPr lang="en-US" sz="2000" dirty="0">
                <a:solidFill>
                  <a:schemeClr val="bg1"/>
                </a:solidFill>
              </a:rPr>
              <a:t> </a:t>
            </a:r>
          </a:p>
          <a:p>
            <a:endParaRPr lang="en-US" sz="2000" dirty="0">
              <a:solidFill>
                <a:schemeClr val="bg1"/>
              </a:solidFill>
            </a:endParaRPr>
          </a:p>
          <a:p>
            <a:r>
              <a:rPr lang="en-US" sz="2000" dirty="0">
                <a:solidFill>
                  <a:schemeClr val="bg1"/>
                </a:solidFill>
              </a:rPr>
              <a:t>Emily Jo Schwaller, Assistant Director, Writing Across the Curriculum</a:t>
            </a:r>
          </a:p>
          <a:p>
            <a:r>
              <a:rPr lang="en-US" sz="2000" dirty="0">
                <a:solidFill>
                  <a:schemeClr val="bg1"/>
                </a:solidFill>
                <a:hlinkClick r:id="rId10"/>
              </a:rPr>
              <a:t>emilyjoschwaller@arizona.edu</a:t>
            </a:r>
            <a:r>
              <a:rPr lang="en-US" sz="2000" dirty="0">
                <a:solidFill>
                  <a:schemeClr val="bg1"/>
                </a:solidFill>
              </a:rPr>
              <a:t> </a:t>
            </a:r>
          </a:p>
        </p:txBody>
      </p:sp>
      <p:pic>
        <p:nvPicPr>
          <p:cNvPr id="12" name="Picture 11">
            <a:extLst>
              <a:ext uri="{FF2B5EF4-FFF2-40B4-BE49-F238E27FC236}">
                <a16:creationId xmlns:a16="http://schemas.microsoft.com/office/drawing/2014/main" id="{63B7BD98-E3C1-AAE3-DB28-C1434655FCFC}"/>
              </a:ext>
            </a:extLst>
          </p:cNvPr>
          <p:cNvPicPr>
            <a:picLocks noChangeAspect="1"/>
          </p:cNvPicPr>
          <p:nvPr/>
        </p:nvPicPr>
        <p:blipFill>
          <a:blip r:embed="rId11"/>
          <a:stretch>
            <a:fillRect/>
          </a:stretch>
        </p:blipFill>
        <p:spPr>
          <a:xfrm>
            <a:off x="1561731" y="6262628"/>
            <a:ext cx="3601111" cy="3099623"/>
          </a:xfrm>
          <a:prstGeom prst="rect">
            <a:avLst/>
          </a:prstGeom>
        </p:spPr>
      </p:pic>
    </p:spTree>
    <p:extLst>
      <p:ext uri="{BB962C8B-B14F-4D97-AF65-F5344CB8AC3E}">
        <p14:creationId xmlns:p14="http://schemas.microsoft.com/office/powerpoint/2010/main" val="3920071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5594E4-D6E8-C3B6-682F-221C4517D805}"/>
              </a:ext>
            </a:extLst>
          </p:cNvPr>
          <p:cNvSpPr txBox="1"/>
          <p:nvPr/>
        </p:nvSpPr>
        <p:spPr>
          <a:xfrm>
            <a:off x="3584248" y="555675"/>
            <a:ext cx="10541725" cy="8525411"/>
          </a:xfrm>
          <a:prstGeom prst="rect">
            <a:avLst/>
          </a:prstGeom>
          <a:noFill/>
        </p:spPr>
        <p:txBody>
          <a:bodyPr wrap="square" rtlCol="0">
            <a:spAutoFit/>
          </a:bodyPr>
          <a:lstStyle/>
          <a:p>
            <a:r>
              <a:rPr lang="en-US" sz="4400" b="1" i="1" dirty="0">
                <a:solidFill>
                  <a:schemeClr val="bg2"/>
                </a:solidFill>
              </a:rPr>
              <a:t>A little history:</a:t>
            </a:r>
          </a:p>
          <a:p>
            <a:endParaRPr lang="en-US" sz="3200" dirty="0">
              <a:solidFill>
                <a:schemeClr val="bg2"/>
              </a:solidFill>
            </a:endParaRPr>
          </a:p>
          <a:p>
            <a:pPr marL="285750" indent="-285750">
              <a:buFont typeface="Wingdings" panose="05000000000000000000" pitchFamily="2" charset="2"/>
              <a:buChar char="v"/>
            </a:pPr>
            <a:r>
              <a:rPr lang="en-US" sz="3200" dirty="0">
                <a:solidFill>
                  <a:schemeClr val="bg2"/>
                </a:solidFill>
              </a:rPr>
              <a:t>In 2019, ABOR updated their Policy on General Education for the 3 State Institutions</a:t>
            </a:r>
          </a:p>
          <a:p>
            <a:pPr marL="285750" indent="-285750">
              <a:buFont typeface="Wingdings" panose="05000000000000000000" pitchFamily="2" charset="2"/>
              <a:buChar char="v"/>
            </a:pPr>
            <a:endParaRPr lang="en-US" sz="2400" dirty="0">
              <a:solidFill>
                <a:schemeClr val="bg2"/>
              </a:solidFill>
            </a:endParaRPr>
          </a:p>
          <a:p>
            <a:pPr marL="285750" indent="-285750">
              <a:buFont typeface="Wingdings" panose="05000000000000000000" pitchFamily="2" charset="2"/>
              <a:buChar char="v"/>
            </a:pPr>
            <a:endParaRPr lang="en-US" sz="2400" dirty="0">
              <a:solidFill>
                <a:schemeClr val="bg2"/>
              </a:solidFill>
            </a:endParaRPr>
          </a:p>
          <a:p>
            <a:pPr marL="285750" indent="-285750">
              <a:buFont typeface="Wingdings" panose="05000000000000000000" pitchFamily="2" charset="2"/>
              <a:buChar char="v"/>
            </a:pPr>
            <a:endParaRPr lang="en-US" sz="2400" dirty="0">
              <a:solidFill>
                <a:schemeClr val="bg2"/>
              </a:solidFill>
            </a:endParaRPr>
          </a:p>
          <a:p>
            <a:pPr marL="285750" indent="-285750">
              <a:buFont typeface="Wingdings" panose="05000000000000000000" pitchFamily="2" charset="2"/>
              <a:buChar char="v"/>
            </a:pPr>
            <a:endParaRPr lang="en-US" sz="2400" dirty="0">
              <a:solidFill>
                <a:schemeClr val="bg2"/>
              </a:solidFill>
            </a:endParaRPr>
          </a:p>
          <a:p>
            <a:pPr marL="285750" indent="-285750">
              <a:buFont typeface="Wingdings" panose="05000000000000000000" pitchFamily="2" charset="2"/>
              <a:buChar char="v"/>
            </a:pPr>
            <a:endParaRPr lang="en-US" sz="2400" dirty="0">
              <a:solidFill>
                <a:schemeClr val="bg2"/>
              </a:solidFill>
            </a:endParaRPr>
          </a:p>
          <a:p>
            <a:pPr marL="285750" indent="-285750">
              <a:buFont typeface="Wingdings" panose="05000000000000000000" pitchFamily="2" charset="2"/>
              <a:buChar char="v"/>
            </a:pPr>
            <a:endParaRPr lang="en-US" sz="2400" dirty="0">
              <a:solidFill>
                <a:schemeClr val="bg2"/>
              </a:solidFill>
            </a:endParaRPr>
          </a:p>
          <a:p>
            <a:pPr marL="285750" indent="-285750">
              <a:buFont typeface="Wingdings" panose="05000000000000000000" pitchFamily="2" charset="2"/>
              <a:buChar char="v"/>
            </a:pPr>
            <a:r>
              <a:rPr lang="en-US" sz="3200" dirty="0">
                <a:solidFill>
                  <a:schemeClr val="bg2"/>
                </a:solidFill>
              </a:rPr>
              <a:t>2020: Start of the Tri-University Assessment Committee</a:t>
            </a:r>
          </a:p>
          <a:p>
            <a:pPr marL="285750" indent="-285750">
              <a:buFont typeface="Wingdings" panose="05000000000000000000" pitchFamily="2" charset="2"/>
              <a:buChar char="v"/>
            </a:pPr>
            <a:endParaRPr lang="en-US" sz="3200" dirty="0">
              <a:solidFill>
                <a:schemeClr val="bg2"/>
              </a:solidFill>
            </a:endParaRPr>
          </a:p>
          <a:p>
            <a:pPr marL="285750" indent="-285750">
              <a:buFont typeface="Wingdings" panose="05000000000000000000" pitchFamily="2" charset="2"/>
              <a:buChar char="v"/>
            </a:pPr>
            <a:r>
              <a:rPr lang="en-US" sz="3200" dirty="0">
                <a:solidFill>
                  <a:schemeClr val="bg2"/>
                </a:solidFill>
              </a:rPr>
              <a:t>4 General education Outcomes</a:t>
            </a:r>
          </a:p>
          <a:p>
            <a:pPr marL="742950" lvl="1" indent="-285750">
              <a:buFont typeface="Wingdings" panose="05000000000000000000" pitchFamily="2" charset="2"/>
              <a:buChar char="v"/>
            </a:pPr>
            <a:r>
              <a:rPr lang="en-US" sz="2400" dirty="0">
                <a:solidFill>
                  <a:schemeClr val="bg2"/>
                </a:solidFill>
              </a:rPr>
              <a:t>Written Communication (2021-2022)</a:t>
            </a:r>
          </a:p>
          <a:p>
            <a:pPr marL="742950" lvl="1" indent="-285750">
              <a:buFont typeface="Wingdings" panose="05000000000000000000" pitchFamily="2" charset="2"/>
              <a:buChar char="v"/>
            </a:pPr>
            <a:r>
              <a:rPr lang="en-US" sz="2400" dirty="0">
                <a:solidFill>
                  <a:schemeClr val="bg2"/>
                </a:solidFill>
              </a:rPr>
              <a:t>Quantitative Reasoning  (2022-2023)</a:t>
            </a:r>
          </a:p>
          <a:p>
            <a:pPr marL="742950" lvl="1" indent="-285750">
              <a:buFont typeface="Wingdings" panose="05000000000000000000" pitchFamily="2" charset="2"/>
              <a:buChar char="v"/>
            </a:pPr>
            <a:r>
              <a:rPr lang="en-US" sz="2400" dirty="0">
                <a:solidFill>
                  <a:schemeClr val="bg2"/>
                </a:solidFill>
              </a:rPr>
              <a:t>Critical Thinking  (2023-2024)</a:t>
            </a:r>
          </a:p>
          <a:p>
            <a:pPr marL="742950" lvl="1" indent="-285750">
              <a:buFont typeface="Wingdings" panose="05000000000000000000" pitchFamily="2" charset="2"/>
              <a:buChar char="v"/>
            </a:pPr>
            <a:r>
              <a:rPr lang="en-US" sz="2400" dirty="0">
                <a:solidFill>
                  <a:schemeClr val="bg2"/>
                </a:solidFill>
              </a:rPr>
              <a:t>Civic Knowledge and American Institutions (2024-2025)</a:t>
            </a:r>
          </a:p>
          <a:p>
            <a:pPr marL="742950" lvl="1" indent="-285750">
              <a:buFont typeface="Wingdings" panose="05000000000000000000" pitchFamily="2" charset="2"/>
              <a:buChar char="v"/>
            </a:pPr>
            <a:endParaRPr lang="en-US" sz="2400" dirty="0">
              <a:solidFill>
                <a:schemeClr val="bg2"/>
              </a:solidFill>
            </a:endParaRPr>
          </a:p>
          <a:p>
            <a:pPr marL="742950" lvl="1" indent="-285750">
              <a:buFont typeface="Wingdings" panose="05000000000000000000" pitchFamily="2" charset="2"/>
              <a:buChar char="v"/>
            </a:pPr>
            <a:r>
              <a:rPr lang="en-US" sz="2400" dirty="0">
                <a:solidFill>
                  <a:schemeClr val="bg2"/>
                </a:solidFill>
              </a:rPr>
              <a:t>Rinse and Repeat </a:t>
            </a:r>
            <a:r>
              <a:rPr lang="en-US" sz="2400" dirty="0">
                <a:solidFill>
                  <a:schemeClr val="bg2"/>
                </a:solidFill>
                <a:sym typeface="Wingdings" panose="05000000000000000000" pitchFamily="2" charset="2"/>
              </a:rPr>
              <a:t> </a:t>
            </a:r>
            <a:endParaRPr lang="en-US" sz="2400" dirty="0">
              <a:solidFill>
                <a:schemeClr val="bg2"/>
              </a:solidFill>
            </a:endParaRPr>
          </a:p>
          <a:p>
            <a:endParaRPr lang="en-US" sz="2400" dirty="0">
              <a:solidFill>
                <a:schemeClr val="bg2"/>
              </a:solidFill>
            </a:endParaRPr>
          </a:p>
        </p:txBody>
      </p:sp>
      <p:pic>
        <p:nvPicPr>
          <p:cNvPr id="4" name="Picture 3">
            <a:extLst>
              <a:ext uri="{FF2B5EF4-FFF2-40B4-BE49-F238E27FC236}">
                <a16:creationId xmlns:a16="http://schemas.microsoft.com/office/drawing/2014/main" id="{47F78F25-56DF-DB4B-CE97-BFA147223A6C}"/>
              </a:ext>
            </a:extLst>
          </p:cNvPr>
          <p:cNvPicPr>
            <a:picLocks noChangeAspect="1"/>
          </p:cNvPicPr>
          <p:nvPr/>
        </p:nvPicPr>
        <p:blipFill>
          <a:blip r:embed="rId2"/>
          <a:stretch>
            <a:fillRect/>
          </a:stretch>
        </p:blipFill>
        <p:spPr>
          <a:xfrm>
            <a:off x="4162027" y="3215209"/>
            <a:ext cx="7239000" cy="1133475"/>
          </a:xfrm>
          <a:prstGeom prst="rect">
            <a:avLst/>
          </a:prstGeom>
        </p:spPr>
      </p:pic>
      <p:pic>
        <p:nvPicPr>
          <p:cNvPr id="6" name="Picture 5">
            <a:extLst>
              <a:ext uri="{FF2B5EF4-FFF2-40B4-BE49-F238E27FC236}">
                <a16:creationId xmlns:a16="http://schemas.microsoft.com/office/drawing/2014/main" id="{9BA8A36E-1F22-12C1-A199-9A6BF459E500}"/>
              </a:ext>
            </a:extLst>
          </p:cNvPr>
          <p:cNvPicPr>
            <a:picLocks noChangeAspect="1"/>
          </p:cNvPicPr>
          <p:nvPr/>
        </p:nvPicPr>
        <p:blipFill>
          <a:blip r:embed="rId3"/>
          <a:stretch>
            <a:fillRect/>
          </a:stretch>
        </p:blipFill>
        <p:spPr>
          <a:xfrm>
            <a:off x="11401027" y="6069020"/>
            <a:ext cx="6745021" cy="3585511"/>
          </a:xfrm>
          <a:prstGeom prst="rect">
            <a:avLst/>
          </a:prstGeom>
        </p:spPr>
      </p:pic>
    </p:spTree>
    <p:extLst>
      <p:ext uri="{BB962C8B-B14F-4D97-AF65-F5344CB8AC3E}">
        <p14:creationId xmlns:p14="http://schemas.microsoft.com/office/powerpoint/2010/main" val="860742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5896F1-6BD4-11E9-1C77-0387A2068A52}"/>
              </a:ext>
            </a:extLst>
          </p:cNvPr>
          <p:cNvSpPr txBox="1"/>
          <p:nvPr/>
        </p:nvSpPr>
        <p:spPr>
          <a:xfrm>
            <a:off x="3319977" y="1711791"/>
            <a:ext cx="12463974" cy="6247864"/>
          </a:xfrm>
          <a:prstGeom prst="rect">
            <a:avLst/>
          </a:prstGeom>
          <a:noFill/>
        </p:spPr>
        <p:txBody>
          <a:bodyPr wrap="square" rtlCol="0">
            <a:spAutoFit/>
          </a:bodyPr>
          <a:lstStyle/>
          <a:p>
            <a:pPr marL="0" marR="0">
              <a:spcBef>
                <a:spcPts val="0"/>
              </a:spcBef>
              <a:spcAft>
                <a:spcPts val="0"/>
              </a:spcAft>
            </a:pPr>
            <a:r>
              <a:rPr lang="en-US" sz="4000" b="1" i="1" dirty="0">
                <a:solidFill>
                  <a:srgbClr val="000000"/>
                </a:solidFill>
                <a:effectLst/>
                <a:latin typeface="Arial" panose="020B0604020202020204" pitchFamily="34" charset="0"/>
                <a:ea typeface="Times New Roman" panose="02020603050405020304" pitchFamily="18" charset="0"/>
              </a:rPr>
              <a:t>Assessment Goals</a:t>
            </a:r>
            <a:endParaRPr lang="en-US" sz="4000" dirty="0">
              <a:solidFill>
                <a:srgbClr val="000000"/>
              </a:solidFill>
              <a:effectLst/>
              <a:latin typeface="Arial" panose="020B0604020202020204" pitchFamily="34" charset="0"/>
              <a:ea typeface="Times New Roman" panose="02020603050405020304" pitchFamily="18" charset="0"/>
            </a:endParaRPr>
          </a:p>
          <a:p>
            <a:pPr marL="0" marR="0">
              <a:spcBef>
                <a:spcPts val="0"/>
              </a:spcBef>
              <a:spcAft>
                <a:spcPts val="0"/>
              </a:spcAft>
            </a:pPr>
            <a:r>
              <a:rPr lang="en-US" sz="4000" dirty="0">
                <a:solidFill>
                  <a:srgbClr val="000000"/>
                </a:solidFill>
                <a:effectLst/>
                <a:latin typeface="Arial" panose="020B0604020202020204" pitchFamily="34" charset="0"/>
                <a:ea typeface="Times New Roman" panose="02020603050405020304" pitchFamily="18" charset="0"/>
              </a:rPr>
              <a:t>Overall Goal of Tri-University General Education Assessments: </a:t>
            </a:r>
          </a:p>
          <a:p>
            <a:pPr marL="0" marR="0">
              <a:spcBef>
                <a:spcPts val="0"/>
              </a:spcBef>
              <a:spcAft>
                <a:spcPts val="0"/>
              </a:spcAft>
            </a:pPr>
            <a:endParaRPr lang="en-US" sz="4000" dirty="0">
              <a:solidFill>
                <a:srgbClr val="000000"/>
              </a:solidFill>
              <a:effectLst/>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4000" b="1" u="none" strike="noStrike" dirty="0">
                <a:solidFill>
                  <a:srgbClr val="000000"/>
                </a:solidFill>
                <a:effectLst/>
                <a:latin typeface="Arial" panose="020B0604020202020204" pitchFamily="34" charset="0"/>
                <a:ea typeface="Times New Roman" panose="02020603050405020304" pitchFamily="18" charset="0"/>
              </a:rPr>
              <a:t>Accountability</a:t>
            </a:r>
            <a:r>
              <a:rPr lang="en-US" sz="4000" u="none" strike="noStrike" dirty="0">
                <a:solidFill>
                  <a:srgbClr val="000000"/>
                </a:solidFill>
                <a:effectLst/>
                <a:latin typeface="Arial" panose="020B0604020202020204" pitchFamily="34" charset="0"/>
                <a:ea typeface="Times New Roman" panose="02020603050405020304" pitchFamily="18" charset="0"/>
              </a:rPr>
              <a:t>: to measure student learning in the four areas identified by the Arizona Board of Regents</a:t>
            </a:r>
          </a:p>
          <a:p>
            <a:pPr marL="342900" marR="0" lvl="0" indent="-342900">
              <a:spcBef>
                <a:spcPts val="0"/>
              </a:spcBef>
              <a:spcAft>
                <a:spcPts val="0"/>
              </a:spcAft>
              <a:buFont typeface="Arial" panose="020B0604020202020204" pitchFamily="34" charset="0"/>
              <a:buChar char="●"/>
            </a:pPr>
            <a:endParaRPr lang="en-US" sz="4000" u="none" strike="noStrike" dirty="0">
              <a:solidFill>
                <a:srgbClr val="000000"/>
              </a:solidFill>
              <a:effectLst/>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4000" b="1" u="none" strike="noStrike" dirty="0">
                <a:solidFill>
                  <a:srgbClr val="000000"/>
                </a:solidFill>
                <a:effectLst/>
                <a:latin typeface="Arial" panose="020B0604020202020204" pitchFamily="34" charset="0"/>
                <a:ea typeface="Times New Roman" panose="02020603050405020304" pitchFamily="18" charset="0"/>
              </a:rPr>
              <a:t>Improvement</a:t>
            </a:r>
            <a:r>
              <a:rPr lang="en-US" sz="4000" u="none" strike="noStrike" dirty="0">
                <a:solidFill>
                  <a:srgbClr val="000000"/>
                </a:solidFill>
                <a:effectLst/>
                <a:latin typeface="Arial" panose="020B0604020202020204" pitchFamily="34" charset="0"/>
                <a:ea typeface="Times New Roman" panose="02020603050405020304" pitchFamily="18" charset="0"/>
              </a:rPr>
              <a:t>: to understand what can be done on individual campuses to support and improve teaching and learning in the four areas </a:t>
            </a:r>
          </a:p>
        </p:txBody>
      </p:sp>
    </p:spTree>
    <p:extLst>
      <p:ext uri="{BB962C8B-B14F-4D97-AF65-F5344CB8AC3E}">
        <p14:creationId xmlns:p14="http://schemas.microsoft.com/office/powerpoint/2010/main" val="2999698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BB8B4F-888A-885F-EFB4-EA9A8E7F5E66}"/>
              </a:ext>
            </a:extLst>
          </p:cNvPr>
          <p:cNvSpPr txBox="1"/>
          <p:nvPr/>
        </p:nvSpPr>
        <p:spPr>
          <a:xfrm>
            <a:off x="1985401" y="323556"/>
            <a:ext cx="11829072" cy="1234825"/>
          </a:xfrm>
          <a:prstGeom prst="rect">
            <a:avLst/>
          </a:prstGeom>
          <a:noFill/>
        </p:spPr>
        <p:txBody>
          <a:bodyPr wrap="none" rtlCol="0">
            <a:spAutoFit/>
          </a:bodyPr>
          <a:lstStyle/>
          <a:p>
            <a:pPr marL="0" marR="0" algn="ctr">
              <a:lnSpc>
                <a:spcPct val="107000"/>
              </a:lnSpc>
              <a:spcBef>
                <a:spcPts val="0"/>
              </a:spcBef>
              <a:spcAft>
                <a:spcPts val="0"/>
              </a:spcAft>
            </a:pPr>
            <a:r>
              <a:rPr lang="en-US" sz="36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Mapping ABOR General Education Policy 2-210 with the </a:t>
            </a:r>
          </a:p>
          <a:p>
            <a:pPr marL="0" marR="0" algn="ctr">
              <a:lnSpc>
                <a:spcPct val="107000"/>
              </a:lnSpc>
              <a:spcBef>
                <a:spcPts val="0"/>
              </a:spcBef>
              <a:spcAft>
                <a:spcPts val="0"/>
              </a:spcAft>
            </a:pPr>
            <a:r>
              <a:rPr lang="en-US" sz="36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Tri-University Written Communication Rubric</a:t>
            </a:r>
          </a:p>
        </p:txBody>
      </p:sp>
      <p:graphicFrame>
        <p:nvGraphicFramePr>
          <p:cNvPr id="3" name="Table 2">
            <a:extLst>
              <a:ext uri="{FF2B5EF4-FFF2-40B4-BE49-F238E27FC236}">
                <a16:creationId xmlns:a16="http://schemas.microsoft.com/office/drawing/2014/main" id="{3828F2BB-CD96-F20C-C75B-784FCF3A61E9}"/>
              </a:ext>
            </a:extLst>
          </p:cNvPr>
          <p:cNvGraphicFramePr>
            <a:graphicFrameLocks noGrp="1"/>
          </p:cNvGraphicFramePr>
          <p:nvPr>
            <p:extLst>
              <p:ext uri="{D42A27DB-BD31-4B8C-83A1-F6EECF244321}">
                <p14:modId xmlns:p14="http://schemas.microsoft.com/office/powerpoint/2010/main" val="334096599"/>
              </p:ext>
            </p:extLst>
          </p:nvPr>
        </p:nvGraphicFramePr>
        <p:xfrm>
          <a:off x="3910818" y="1828800"/>
          <a:ext cx="9242474" cy="8349060"/>
        </p:xfrm>
        <a:graphic>
          <a:graphicData uri="http://schemas.openxmlformats.org/drawingml/2006/table">
            <a:tbl>
              <a:tblPr bandRow="1"/>
              <a:tblGrid>
                <a:gridCol w="4577225">
                  <a:extLst>
                    <a:ext uri="{9D8B030D-6E8A-4147-A177-3AD203B41FA5}">
                      <a16:colId xmlns:a16="http://schemas.microsoft.com/office/drawing/2014/main" val="469640361"/>
                    </a:ext>
                  </a:extLst>
                </a:gridCol>
                <a:gridCol w="4665249">
                  <a:extLst>
                    <a:ext uri="{9D8B030D-6E8A-4147-A177-3AD203B41FA5}">
                      <a16:colId xmlns:a16="http://schemas.microsoft.com/office/drawing/2014/main" val="1094018167"/>
                    </a:ext>
                  </a:extLst>
                </a:gridCol>
              </a:tblGrid>
              <a:tr h="642209">
                <a:tc>
                  <a:txBody>
                    <a:bodyPr/>
                    <a:lstStyle/>
                    <a:p>
                      <a:pPr marL="0" marR="0">
                        <a:spcBef>
                          <a:spcPts val="0"/>
                        </a:spcBef>
                        <a:spcAft>
                          <a:spcPts val="0"/>
                        </a:spcAft>
                      </a:pPr>
                      <a:r>
                        <a:rPr lang="en-US" sz="2400" b="1">
                          <a:solidFill>
                            <a:srgbClr val="000000"/>
                          </a:solidFill>
                          <a:effectLst/>
                          <a:highlight>
                            <a:srgbClr val="9FC5E8"/>
                          </a:highlight>
                          <a:latin typeface="Arial" panose="020B0604020202020204" pitchFamily="34" charset="0"/>
                          <a:ea typeface="Times New Roman" panose="02020603050405020304" pitchFamily="18" charset="0"/>
                          <a:cs typeface="Times New Roman" panose="02020603050405020304" pitchFamily="18" charset="0"/>
                        </a:rPr>
                        <a:t>ABOR Written Communication Learning Outcomes</a:t>
                      </a:r>
                      <a:endParaRPr lang="en-US" sz="2400">
                        <a:effectLst/>
                        <a:highlight>
                          <a:srgbClr val="9FC5E8"/>
                        </a:highligh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FC5E8"/>
                    </a:solidFill>
                  </a:tcPr>
                </a:tc>
                <a:tc>
                  <a:txBody>
                    <a:bodyPr/>
                    <a:lstStyle/>
                    <a:p>
                      <a:pPr marL="0" marR="0">
                        <a:spcBef>
                          <a:spcPts val="0"/>
                        </a:spcBef>
                        <a:spcAft>
                          <a:spcPts val="0"/>
                        </a:spcAft>
                      </a:pPr>
                      <a:r>
                        <a:rPr lang="en-US" sz="2400" b="1">
                          <a:solidFill>
                            <a:srgbClr val="000000"/>
                          </a:solidFill>
                          <a:effectLst/>
                          <a:highlight>
                            <a:srgbClr val="9FC5E8"/>
                          </a:highlight>
                          <a:latin typeface="Arial" panose="020B0604020202020204" pitchFamily="34" charset="0"/>
                          <a:ea typeface="Times New Roman" panose="02020603050405020304" pitchFamily="18" charset="0"/>
                          <a:cs typeface="Times New Roman" panose="02020603050405020304" pitchFamily="18" charset="0"/>
                        </a:rPr>
                        <a:t>Tri-University Written Communication Rubric</a:t>
                      </a:r>
                      <a:endParaRPr lang="en-US" sz="2400">
                        <a:effectLst/>
                        <a:highlight>
                          <a:srgbClr val="9FC5E8"/>
                        </a:highligh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FC5E8"/>
                    </a:solidFill>
                  </a:tcPr>
                </a:tc>
                <a:extLst>
                  <a:ext uri="{0D108BD9-81ED-4DB2-BD59-A6C34878D82A}">
                    <a16:rowId xmlns:a16="http://schemas.microsoft.com/office/drawing/2014/main" val="323415987"/>
                  </a:ext>
                </a:extLst>
              </a:tr>
              <a:tr h="2408283">
                <a:tc>
                  <a:txBody>
                    <a:bodyPr/>
                    <a:lstStyle/>
                    <a:p>
                      <a:pPr marL="0" marR="0">
                        <a:spcBef>
                          <a:spcPts val="0"/>
                        </a:spcBef>
                        <a:spcAft>
                          <a:spcPts val="0"/>
                        </a:spcAft>
                      </a:pPr>
                      <a:r>
                        <a:rPr lang="en-US" sz="1600" dirty="0">
                          <a:solidFill>
                            <a:srgbClr val="000000"/>
                          </a:solidFill>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rPr>
                        <a:t>Students will engage in civil discourse through writing.</a:t>
                      </a:r>
                      <a:endParaRPr lang="en-US" sz="2400" dirty="0">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rPr>
                        <a:t> </a:t>
                      </a:r>
                      <a:endParaRPr lang="en-US" sz="2400" dirty="0">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solidFill>
                            <a:srgbClr val="000000"/>
                          </a:solidFill>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rPr>
                        <a:t>Students will be able to understand and use rhetorical skills.</a:t>
                      </a:r>
                      <a:endParaRPr lang="en-US" sz="2400" dirty="0">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rPr>
                        <a:t> </a:t>
                      </a:r>
                      <a:endParaRPr lang="en-US" sz="2400" dirty="0">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solidFill>
                            <a:srgbClr val="000000"/>
                          </a:solidFill>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rPr>
                        <a:t>Students will demonstrate intellectual skills and habits of mind that define an educated person</a:t>
                      </a:r>
                      <a:r>
                        <a:rPr lang="en-US" sz="1600" dirty="0">
                          <a:solidFill>
                            <a:srgbClr val="FF0000"/>
                          </a:solidFill>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rPr>
                        <a:t>.</a:t>
                      </a:r>
                      <a:endParaRPr lang="en-US" sz="2400" dirty="0">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rPr>
                        <a:t> </a:t>
                      </a:r>
                      <a:endParaRPr lang="en-US" sz="2400" dirty="0">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marL="0" marR="0">
                        <a:spcBef>
                          <a:spcPts val="0"/>
                        </a:spcBef>
                        <a:spcAft>
                          <a:spcPts val="0"/>
                        </a:spcAft>
                      </a:pPr>
                      <a:r>
                        <a:rPr lang="en-US" sz="1600" b="1">
                          <a:solidFill>
                            <a:srgbClr val="000000"/>
                          </a:solidFill>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rPr>
                        <a:t>Context of and purpose for writing. </a:t>
                      </a:r>
                      <a:endParaRPr lang="en-US" sz="2400">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a:solidFill>
                            <a:srgbClr val="000000"/>
                          </a:solidFill>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rPr>
                        <a:t>The writer clearly and consistently defines a purpose that addresses a target audience and responds to a precise writing situation. The purpose, audience, and writing situation are carefully articulated through effective alignment of elements such as structure, language, and use of information.</a:t>
                      </a:r>
                      <a:endParaRPr lang="en-US" sz="2400">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extLst>
                  <a:ext uri="{0D108BD9-81ED-4DB2-BD59-A6C34878D82A}">
                    <a16:rowId xmlns:a16="http://schemas.microsoft.com/office/drawing/2014/main" val="3537147059"/>
                  </a:ext>
                </a:extLst>
              </a:tr>
              <a:tr h="2140695">
                <a:tc>
                  <a:txBody>
                    <a:bodyPr/>
                    <a:lstStyle/>
                    <a:p>
                      <a:pPr marL="0" marR="0">
                        <a:spcBef>
                          <a:spcPts val="0"/>
                        </a:spcBef>
                        <a:spcAft>
                          <a:spcPts val="0"/>
                        </a:spcAft>
                      </a:pPr>
                      <a:r>
                        <a:rPr lang="en-US" sz="1600">
                          <a:solidFill>
                            <a:srgbClr val="000000"/>
                          </a:solidFill>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rPr>
                        <a:t>Students will be able to communicate effectively through writing.</a:t>
                      </a:r>
                      <a:endParaRPr lang="en-US" sz="2400">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a:solidFill>
                            <a:srgbClr val="000000"/>
                          </a:solidFill>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rPr>
                        <a:t>Students will be able to understand and use rhetorical skills.</a:t>
                      </a:r>
                      <a:endParaRPr lang="en-US" sz="2400">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a:solidFill>
                            <a:srgbClr val="000000"/>
                          </a:solidFill>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rPr>
                        <a:t>Students will be able to demonstrate critical, innovative and creative thinking.</a:t>
                      </a:r>
                      <a:endParaRPr lang="en-US" sz="2400">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spcBef>
                          <a:spcPts val="0"/>
                        </a:spcBef>
                        <a:spcAft>
                          <a:spcPts val="0"/>
                        </a:spcAft>
                      </a:pPr>
                      <a:r>
                        <a:rPr lang="en-US" sz="1600" b="1">
                          <a:solidFill>
                            <a:srgbClr val="000000"/>
                          </a:solidFill>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rPr>
                        <a:t>Content Development.</a:t>
                      </a:r>
                      <a:endParaRPr lang="en-US" sz="2400">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a:solidFill>
                            <a:srgbClr val="000000"/>
                          </a:solidFill>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rPr>
                        <a:t>Using narrative, description, analysis, critique, and/or synthesis, the writer formulates a knowledgeable and nuanced perspective about the selected topic. The writer integrates credible, sufficient, timely, and relevant evidence or sources that offer substantive support of the purpose.</a:t>
                      </a:r>
                      <a:endParaRPr lang="en-US" sz="2400">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374936885"/>
                  </a:ext>
                </a:extLst>
              </a:tr>
              <a:tr h="1605522">
                <a:tc>
                  <a:txBody>
                    <a:bodyPr/>
                    <a:lstStyle/>
                    <a:p>
                      <a:pPr marL="0" marR="0">
                        <a:spcBef>
                          <a:spcPts val="0"/>
                        </a:spcBef>
                        <a:spcAft>
                          <a:spcPts val="0"/>
                        </a:spcAft>
                      </a:pPr>
                      <a:r>
                        <a:rPr lang="en-US" sz="1600">
                          <a:solidFill>
                            <a:srgbClr val="000000"/>
                          </a:solidFill>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rPr>
                        <a:t>Students will be able to communicate effectively through writing.</a:t>
                      </a:r>
                      <a:endParaRPr lang="en-US" sz="2400">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a:solidFill>
                            <a:srgbClr val="000000"/>
                          </a:solidFill>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rPr>
                        <a:t>Students will be able to understand and use rhetorical skills.</a:t>
                      </a:r>
                      <a:endParaRPr lang="en-US" sz="2400">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b="1">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tc>
                  <a:txBody>
                    <a:bodyPr/>
                    <a:lstStyle/>
                    <a:p>
                      <a:pPr marL="0" marR="0">
                        <a:spcBef>
                          <a:spcPts val="0"/>
                        </a:spcBef>
                        <a:spcAft>
                          <a:spcPts val="0"/>
                        </a:spcAft>
                      </a:pPr>
                      <a:r>
                        <a:rPr lang="en-US" sz="1600" b="1">
                          <a:solidFill>
                            <a:srgbClr val="000000"/>
                          </a:solidFill>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rPr>
                        <a:t>Conventions of Organization.</a:t>
                      </a:r>
                      <a:endParaRPr lang="en-US" sz="2400">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a:solidFill>
                            <a:srgbClr val="000000"/>
                          </a:solidFill>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rPr>
                        <a:t>The writer sustains purposeful attention to and applies genre or disciplinary features of organization in cohesive support of the writer’s purpose.</a:t>
                      </a:r>
                      <a:endParaRPr lang="en-US" sz="2400">
                        <a:effectLst/>
                        <a:highlight>
                          <a:srgbClr val="F4CCCC"/>
                        </a:highligh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CCCC"/>
                    </a:solidFill>
                  </a:tcPr>
                </a:tc>
                <a:extLst>
                  <a:ext uri="{0D108BD9-81ED-4DB2-BD59-A6C34878D82A}">
                    <a16:rowId xmlns:a16="http://schemas.microsoft.com/office/drawing/2014/main" val="4113154694"/>
                  </a:ext>
                </a:extLst>
              </a:tr>
              <a:tr h="1337935">
                <a:tc>
                  <a:txBody>
                    <a:bodyPr/>
                    <a:lstStyle/>
                    <a:p>
                      <a:pPr marL="0" marR="0">
                        <a:spcBef>
                          <a:spcPts val="0"/>
                        </a:spcBef>
                        <a:spcAft>
                          <a:spcPts val="0"/>
                        </a:spcAft>
                      </a:pPr>
                      <a:r>
                        <a:rPr lang="en-US" sz="1600">
                          <a:solidFill>
                            <a:srgbClr val="000000"/>
                          </a:solidFill>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rPr>
                        <a:t>Students will be able to communicate effectively through writing.</a:t>
                      </a:r>
                      <a:endParaRPr lang="en-US" sz="2400">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b="1">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spcBef>
                          <a:spcPts val="0"/>
                        </a:spcBef>
                        <a:spcAft>
                          <a:spcPts val="0"/>
                        </a:spcAft>
                      </a:pPr>
                      <a:r>
                        <a:rPr lang="en-US" sz="1600" b="1" dirty="0">
                          <a:solidFill>
                            <a:srgbClr val="000000"/>
                          </a:solidFill>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rPr>
                        <a:t>Conventions of Syntax and Mechanics.</a:t>
                      </a:r>
                      <a:r>
                        <a:rPr lang="en-US" sz="1600" dirty="0">
                          <a:solidFill>
                            <a:srgbClr val="000000"/>
                          </a:solidFill>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rPr>
                        <a:t> </a:t>
                      </a:r>
                      <a:endParaRPr lang="en-US" sz="2400" dirty="0">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600" dirty="0">
                          <a:solidFill>
                            <a:srgbClr val="000000"/>
                          </a:solidFill>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rPr>
                        <a:t>The writer sustains precise attention to grammar, mechanics, and syntax in a manner consistent with the purpose, audience, and writing situation and that enhances the clarity of the writer's message.</a:t>
                      </a:r>
                      <a:endParaRPr lang="en-US" sz="2400" dirty="0">
                        <a:effectLst/>
                        <a:highlight>
                          <a:srgbClr val="FFF2CC"/>
                        </a:highligh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175876944"/>
                  </a:ext>
                </a:extLst>
              </a:tr>
            </a:tbl>
          </a:graphicData>
        </a:graphic>
      </p:graphicFrame>
    </p:spTree>
    <p:extLst>
      <p:ext uri="{BB962C8B-B14F-4D97-AF65-F5344CB8AC3E}">
        <p14:creationId xmlns:p14="http://schemas.microsoft.com/office/powerpoint/2010/main" val="3786508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B7274A-ED9A-1B9B-F78E-A01C5C66A168}"/>
              </a:ext>
            </a:extLst>
          </p:cNvPr>
          <p:cNvSpPr txBox="1"/>
          <p:nvPr/>
        </p:nvSpPr>
        <p:spPr>
          <a:xfrm>
            <a:off x="5329646" y="306977"/>
            <a:ext cx="7907614" cy="1323439"/>
          </a:xfrm>
          <a:prstGeom prst="rect">
            <a:avLst/>
          </a:prstGeom>
          <a:noFill/>
        </p:spPr>
        <p:txBody>
          <a:bodyPr wrap="none" rtlCol="0">
            <a:spAutoFit/>
          </a:bodyPr>
          <a:lstStyle/>
          <a:p>
            <a:r>
              <a:rPr lang="en-US" sz="8000" dirty="0">
                <a:solidFill>
                  <a:schemeClr val="bg2"/>
                </a:solidFill>
                <a:latin typeface="Brush Script MT" panose="03060802040406070304" pitchFamily="66" charset="0"/>
              </a:rPr>
              <a:t>Written Communication</a:t>
            </a:r>
          </a:p>
        </p:txBody>
      </p:sp>
      <p:graphicFrame>
        <p:nvGraphicFramePr>
          <p:cNvPr id="7" name="Table 6">
            <a:extLst>
              <a:ext uri="{FF2B5EF4-FFF2-40B4-BE49-F238E27FC236}">
                <a16:creationId xmlns:a16="http://schemas.microsoft.com/office/drawing/2014/main" id="{97A450DC-8978-47D6-28F8-5E2AA0269355}"/>
              </a:ext>
            </a:extLst>
          </p:cNvPr>
          <p:cNvGraphicFramePr>
            <a:graphicFrameLocks noGrp="1"/>
          </p:cNvGraphicFramePr>
          <p:nvPr>
            <p:extLst>
              <p:ext uri="{D42A27DB-BD31-4B8C-83A1-F6EECF244321}">
                <p14:modId xmlns:p14="http://schemas.microsoft.com/office/powerpoint/2010/main" val="3989326933"/>
              </p:ext>
            </p:extLst>
          </p:nvPr>
        </p:nvGraphicFramePr>
        <p:xfrm>
          <a:off x="1128686" y="1612104"/>
          <a:ext cx="13663748" cy="8367919"/>
        </p:xfrm>
        <a:graphic>
          <a:graphicData uri="http://schemas.openxmlformats.org/drawingml/2006/table">
            <a:tbl>
              <a:tblPr firstRow="1" firstCol="1"/>
              <a:tblGrid>
                <a:gridCol w="1598658">
                  <a:extLst>
                    <a:ext uri="{9D8B030D-6E8A-4147-A177-3AD203B41FA5}">
                      <a16:colId xmlns:a16="http://schemas.microsoft.com/office/drawing/2014/main" val="2393220866"/>
                    </a:ext>
                  </a:extLst>
                </a:gridCol>
                <a:gridCol w="3402273">
                  <a:extLst>
                    <a:ext uri="{9D8B030D-6E8A-4147-A177-3AD203B41FA5}">
                      <a16:colId xmlns:a16="http://schemas.microsoft.com/office/drawing/2014/main" val="1182413816"/>
                    </a:ext>
                  </a:extLst>
                </a:gridCol>
                <a:gridCol w="2978697">
                  <a:extLst>
                    <a:ext uri="{9D8B030D-6E8A-4147-A177-3AD203B41FA5}">
                      <a16:colId xmlns:a16="http://schemas.microsoft.com/office/drawing/2014/main" val="3429917385"/>
                    </a:ext>
                  </a:extLst>
                </a:gridCol>
                <a:gridCol w="3019689">
                  <a:extLst>
                    <a:ext uri="{9D8B030D-6E8A-4147-A177-3AD203B41FA5}">
                      <a16:colId xmlns:a16="http://schemas.microsoft.com/office/drawing/2014/main" val="932982405"/>
                    </a:ext>
                  </a:extLst>
                </a:gridCol>
                <a:gridCol w="2664431">
                  <a:extLst>
                    <a:ext uri="{9D8B030D-6E8A-4147-A177-3AD203B41FA5}">
                      <a16:colId xmlns:a16="http://schemas.microsoft.com/office/drawing/2014/main" val="3830220474"/>
                    </a:ext>
                  </a:extLst>
                </a:gridCol>
              </a:tblGrid>
              <a:tr h="455199">
                <a:tc>
                  <a:txBody>
                    <a:bodyPr/>
                    <a:lstStyle/>
                    <a:p>
                      <a:pPr marL="0" marR="0">
                        <a:lnSpc>
                          <a:spcPct val="115000"/>
                        </a:lnSpc>
                        <a:spcBef>
                          <a:spcPts val="0"/>
                        </a:spcBef>
                        <a:spcAft>
                          <a:spcPts val="0"/>
                        </a:spcAft>
                      </a:pPr>
                      <a:r>
                        <a:rPr lang="en-US" sz="1800" b="1">
                          <a:solidFill>
                            <a:srgbClr val="FFFFFF"/>
                          </a:solidFill>
                          <a:effectLst/>
                          <a:highlight>
                            <a:srgbClr val="C0504D"/>
                          </a:highlight>
                          <a:latin typeface="Arial" panose="020B0604020202020204" pitchFamily="34" charset="0"/>
                          <a:ea typeface="Arial" panose="020B0604020202020204" pitchFamily="34" charset="0"/>
                        </a:rPr>
                        <a:t>Criteria</a:t>
                      </a:r>
                      <a:endParaRPr lang="en-US" sz="2400">
                        <a:effectLst/>
                        <a:highlight>
                          <a:srgbClr val="C0504D"/>
                        </a:highligh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a:solidFill>
                            <a:srgbClr val="FFFFFF"/>
                          </a:solidFill>
                          <a:effectLst/>
                          <a:highlight>
                            <a:srgbClr val="C0504D"/>
                          </a:highlight>
                          <a:latin typeface="Arial" panose="020B0604020202020204" pitchFamily="34" charset="0"/>
                          <a:ea typeface="Arial" panose="020B0604020202020204" pitchFamily="34" charset="0"/>
                        </a:rPr>
                        <a:t> </a:t>
                      </a:r>
                      <a:endParaRPr lang="en-US" sz="2400">
                        <a:effectLst/>
                        <a:highlight>
                          <a:srgbClr val="C0504D"/>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504D"/>
                    </a:solidFill>
                  </a:tcPr>
                </a:tc>
                <a:tc>
                  <a:txBody>
                    <a:bodyPr/>
                    <a:lstStyle/>
                    <a:p>
                      <a:pPr marL="0" marR="0" algn="ctr">
                        <a:lnSpc>
                          <a:spcPct val="115000"/>
                        </a:lnSpc>
                        <a:spcBef>
                          <a:spcPts val="0"/>
                        </a:spcBef>
                        <a:spcAft>
                          <a:spcPts val="0"/>
                        </a:spcAft>
                      </a:pPr>
                      <a:r>
                        <a:rPr lang="en-US" sz="1800" b="1">
                          <a:solidFill>
                            <a:srgbClr val="FFFFFF"/>
                          </a:solidFill>
                          <a:effectLst/>
                          <a:highlight>
                            <a:srgbClr val="C0504D"/>
                          </a:highlight>
                          <a:latin typeface="Arial" panose="020B0604020202020204" pitchFamily="34" charset="0"/>
                          <a:ea typeface="Arial" panose="020B0604020202020204" pitchFamily="34" charset="0"/>
                        </a:rPr>
                        <a:t>Accomplished [4]</a:t>
                      </a:r>
                      <a:endParaRPr lang="en-US" sz="2400">
                        <a:effectLst/>
                        <a:highlight>
                          <a:srgbClr val="C0504D"/>
                        </a:highlight>
                        <a:latin typeface="Arial" panose="020B0604020202020204" pitchFamily="34" charset="0"/>
                        <a:ea typeface="Arial" panose="020B0604020202020204" pitchFamily="34"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504D"/>
                    </a:solidFill>
                  </a:tcPr>
                </a:tc>
                <a:tc>
                  <a:txBody>
                    <a:bodyPr/>
                    <a:lstStyle/>
                    <a:p>
                      <a:pPr marL="0" marR="0" algn="ctr">
                        <a:lnSpc>
                          <a:spcPct val="115000"/>
                        </a:lnSpc>
                        <a:spcBef>
                          <a:spcPts val="0"/>
                        </a:spcBef>
                        <a:spcAft>
                          <a:spcPts val="0"/>
                        </a:spcAft>
                      </a:pPr>
                      <a:r>
                        <a:rPr lang="en-US" sz="1800" b="1">
                          <a:solidFill>
                            <a:srgbClr val="FFFFFF"/>
                          </a:solidFill>
                          <a:effectLst/>
                          <a:highlight>
                            <a:srgbClr val="C0504D"/>
                          </a:highlight>
                          <a:latin typeface="Arial" panose="020B0604020202020204" pitchFamily="34" charset="0"/>
                          <a:ea typeface="Arial" panose="020B0604020202020204" pitchFamily="34" charset="0"/>
                        </a:rPr>
                        <a:t>Expanding [3]</a:t>
                      </a:r>
                      <a:endParaRPr lang="en-US" sz="2400">
                        <a:effectLst/>
                        <a:highlight>
                          <a:srgbClr val="C0504D"/>
                        </a:highlight>
                        <a:latin typeface="Arial" panose="020B0604020202020204" pitchFamily="34" charset="0"/>
                        <a:ea typeface="Arial" panose="020B0604020202020204" pitchFamily="34"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504D"/>
                    </a:solidFill>
                  </a:tcPr>
                </a:tc>
                <a:tc>
                  <a:txBody>
                    <a:bodyPr/>
                    <a:lstStyle/>
                    <a:p>
                      <a:pPr marL="0" marR="0" algn="ctr">
                        <a:lnSpc>
                          <a:spcPct val="115000"/>
                        </a:lnSpc>
                        <a:spcBef>
                          <a:spcPts val="0"/>
                        </a:spcBef>
                        <a:spcAft>
                          <a:spcPts val="0"/>
                        </a:spcAft>
                      </a:pPr>
                      <a:r>
                        <a:rPr lang="en-US" sz="1800" b="1">
                          <a:solidFill>
                            <a:srgbClr val="FFFFFF"/>
                          </a:solidFill>
                          <a:effectLst/>
                          <a:highlight>
                            <a:srgbClr val="C0504D"/>
                          </a:highlight>
                          <a:latin typeface="Arial" panose="020B0604020202020204" pitchFamily="34" charset="0"/>
                          <a:ea typeface="Arial" panose="020B0604020202020204" pitchFamily="34" charset="0"/>
                        </a:rPr>
                        <a:t> Developing [2]</a:t>
                      </a:r>
                      <a:endParaRPr lang="en-US" sz="2400">
                        <a:effectLst/>
                        <a:highlight>
                          <a:srgbClr val="C0504D"/>
                        </a:highlight>
                        <a:latin typeface="Arial" panose="020B0604020202020204" pitchFamily="34" charset="0"/>
                        <a:ea typeface="Arial" panose="020B0604020202020204" pitchFamily="34"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504D"/>
                    </a:solidFill>
                  </a:tcPr>
                </a:tc>
                <a:tc>
                  <a:txBody>
                    <a:bodyPr/>
                    <a:lstStyle/>
                    <a:p>
                      <a:pPr marL="0" marR="0" algn="ctr">
                        <a:lnSpc>
                          <a:spcPct val="115000"/>
                        </a:lnSpc>
                        <a:spcBef>
                          <a:spcPts val="0"/>
                        </a:spcBef>
                        <a:spcAft>
                          <a:spcPts val="0"/>
                        </a:spcAft>
                      </a:pPr>
                      <a:r>
                        <a:rPr lang="en-US" sz="1800" b="1" dirty="0">
                          <a:solidFill>
                            <a:srgbClr val="FFFFFF"/>
                          </a:solidFill>
                          <a:effectLst/>
                          <a:highlight>
                            <a:srgbClr val="C0504D"/>
                          </a:highlight>
                          <a:latin typeface="Arial" panose="020B0604020202020204" pitchFamily="34" charset="0"/>
                          <a:ea typeface="Arial" panose="020B0604020202020204" pitchFamily="34" charset="0"/>
                        </a:rPr>
                        <a:t>Emerging [1]</a:t>
                      </a:r>
                      <a:endParaRPr lang="en-US" sz="2400" dirty="0">
                        <a:effectLst/>
                        <a:highlight>
                          <a:srgbClr val="C0504D"/>
                        </a:highlight>
                        <a:latin typeface="Arial" panose="020B0604020202020204" pitchFamily="34" charset="0"/>
                        <a:ea typeface="Arial" panose="020B0604020202020204" pitchFamily="34"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504D"/>
                    </a:solidFill>
                  </a:tcPr>
                </a:tc>
                <a:extLst>
                  <a:ext uri="{0D108BD9-81ED-4DB2-BD59-A6C34878D82A}">
                    <a16:rowId xmlns:a16="http://schemas.microsoft.com/office/drawing/2014/main" val="2604955672"/>
                  </a:ext>
                </a:extLst>
              </a:tr>
              <a:tr h="2119235">
                <a:tc>
                  <a:txBody>
                    <a:bodyPr/>
                    <a:lstStyle/>
                    <a:p>
                      <a:pPr marL="0" marR="0">
                        <a:lnSpc>
                          <a:spcPct val="115000"/>
                        </a:lnSpc>
                        <a:spcBef>
                          <a:spcPts val="0"/>
                        </a:spcBef>
                        <a:spcAft>
                          <a:spcPts val="0"/>
                        </a:spcAft>
                      </a:pPr>
                      <a:r>
                        <a:rPr lang="en-US" sz="1800" b="1" dirty="0">
                          <a:solidFill>
                            <a:srgbClr val="FFFFFF"/>
                          </a:solidFill>
                          <a:effectLst/>
                          <a:highlight>
                            <a:srgbClr val="C0504D"/>
                          </a:highlight>
                          <a:latin typeface="Arial" panose="020B0604020202020204" pitchFamily="34" charset="0"/>
                          <a:ea typeface="Arial" panose="020B0604020202020204" pitchFamily="34" charset="0"/>
                        </a:rPr>
                        <a:t>Context of and Purpose for Writing</a:t>
                      </a:r>
                      <a:endParaRPr lang="en-US" sz="2400" dirty="0">
                        <a:effectLst/>
                        <a:highlight>
                          <a:srgbClr val="C0504D"/>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504D"/>
                    </a:solidFill>
                  </a:tcPr>
                </a:tc>
                <a:tc>
                  <a:txBody>
                    <a:bodyPr/>
                    <a:lstStyle/>
                    <a:p>
                      <a:pPr marL="0" marR="0">
                        <a:lnSpc>
                          <a:spcPct val="115000"/>
                        </a:lnSpc>
                        <a:spcBef>
                          <a:spcPts val="0"/>
                        </a:spcBef>
                        <a:spcAft>
                          <a:spcPts val="0"/>
                        </a:spcAft>
                      </a:pPr>
                      <a:r>
                        <a:rPr lang="en-US" sz="1200" dirty="0">
                          <a:solidFill>
                            <a:srgbClr val="000000"/>
                          </a:solidFill>
                          <a:effectLst/>
                          <a:highlight>
                            <a:srgbClr val="F2DBDB"/>
                          </a:highlight>
                          <a:latin typeface="Arial" panose="020B0604020202020204" pitchFamily="34" charset="0"/>
                          <a:ea typeface="Arial" panose="020B0604020202020204" pitchFamily="34" charset="0"/>
                        </a:rPr>
                        <a:t>The writer </a:t>
                      </a:r>
                      <a:r>
                        <a:rPr lang="en-US" sz="1200" b="1" i="1" dirty="0">
                          <a:solidFill>
                            <a:srgbClr val="000000"/>
                          </a:solidFill>
                          <a:effectLst/>
                          <a:highlight>
                            <a:srgbClr val="F2DBDB"/>
                          </a:highlight>
                          <a:latin typeface="Arial" panose="020B0604020202020204" pitchFamily="34" charset="0"/>
                          <a:ea typeface="Arial" panose="020B0604020202020204" pitchFamily="34" charset="0"/>
                        </a:rPr>
                        <a:t>clearly and consistently</a:t>
                      </a:r>
                      <a:r>
                        <a:rPr lang="en-US" sz="1200" dirty="0">
                          <a:solidFill>
                            <a:srgbClr val="000000"/>
                          </a:solidFill>
                          <a:effectLst/>
                          <a:highlight>
                            <a:srgbClr val="F2DBDB"/>
                          </a:highlight>
                          <a:latin typeface="Arial" panose="020B0604020202020204" pitchFamily="34" charset="0"/>
                          <a:ea typeface="Arial" panose="020B0604020202020204" pitchFamily="34" charset="0"/>
                        </a:rPr>
                        <a:t> defines a purpose that </a:t>
                      </a:r>
                      <a:r>
                        <a:rPr lang="en-US" sz="1200" b="1" i="1" dirty="0">
                          <a:solidFill>
                            <a:srgbClr val="000000"/>
                          </a:solidFill>
                          <a:effectLst/>
                          <a:highlight>
                            <a:srgbClr val="F2DBDB"/>
                          </a:highlight>
                          <a:latin typeface="Arial" panose="020B0604020202020204" pitchFamily="34" charset="0"/>
                          <a:ea typeface="Arial" panose="020B0604020202020204" pitchFamily="34" charset="0"/>
                        </a:rPr>
                        <a:t>addresses a target</a:t>
                      </a:r>
                      <a:r>
                        <a:rPr lang="en-US" sz="1200" dirty="0">
                          <a:solidFill>
                            <a:srgbClr val="000000"/>
                          </a:solidFill>
                          <a:effectLst/>
                          <a:highlight>
                            <a:srgbClr val="F2DBDB"/>
                          </a:highlight>
                          <a:latin typeface="Arial" panose="020B0604020202020204" pitchFamily="34" charset="0"/>
                          <a:ea typeface="Arial" panose="020B0604020202020204" pitchFamily="34" charset="0"/>
                        </a:rPr>
                        <a:t> audience and responds to </a:t>
                      </a:r>
                      <a:r>
                        <a:rPr lang="en-US" sz="1200" b="1" i="1" dirty="0">
                          <a:solidFill>
                            <a:srgbClr val="000000"/>
                          </a:solidFill>
                          <a:effectLst/>
                          <a:highlight>
                            <a:srgbClr val="F2DBDB"/>
                          </a:highlight>
                          <a:latin typeface="Arial" panose="020B0604020202020204" pitchFamily="34" charset="0"/>
                          <a:ea typeface="Arial" panose="020B0604020202020204" pitchFamily="34" charset="0"/>
                        </a:rPr>
                        <a:t>a precise writing situation</a:t>
                      </a:r>
                      <a:r>
                        <a:rPr lang="en-US" sz="1200" dirty="0">
                          <a:solidFill>
                            <a:srgbClr val="000000"/>
                          </a:solidFill>
                          <a:effectLst/>
                          <a:highlight>
                            <a:srgbClr val="F2DBDB"/>
                          </a:highlight>
                          <a:latin typeface="Arial" panose="020B0604020202020204" pitchFamily="34" charset="0"/>
                          <a:ea typeface="Arial" panose="020B0604020202020204" pitchFamily="34" charset="0"/>
                        </a:rPr>
                        <a:t>. The purpose, audience, and writing situation are </a:t>
                      </a:r>
                      <a:r>
                        <a:rPr lang="en-US" sz="1200" b="1" i="1" dirty="0">
                          <a:solidFill>
                            <a:srgbClr val="000000"/>
                          </a:solidFill>
                          <a:effectLst/>
                          <a:highlight>
                            <a:srgbClr val="F2DBDB"/>
                          </a:highlight>
                          <a:latin typeface="Arial" panose="020B0604020202020204" pitchFamily="34" charset="0"/>
                          <a:ea typeface="Arial" panose="020B0604020202020204" pitchFamily="34" charset="0"/>
                        </a:rPr>
                        <a:t>carefully articulated through effective alignment of elements</a:t>
                      </a:r>
                      <a:r>
                        <a:rPr lang="en-US" sz="1200" dirty="0">
                          <a:solidFill>
                            <a:srgbClr val="000000"/>
                          </a:solidFill>
                          <a:effectLst/>
                          <a:highlight>
                            <a:srgbClr val="F2DBDB"/>
                          </a:highlight>
                          <a:latin typeface="Arial" panose="020B0604020202020204" pitchFamily="34" charset="0"/>
                          <a:ea typeface="Arial" panose="020B0604020202020204" pitchFamily="34" charset="0"/>
                        </a:rPr>
                        <a:t> such as structure, language, and use of information.</a:t>
                      </a:r>
                      <a:endParaRPr lang="en-US" sz="1600" dirty="0">
                        <a:effectLst/>
                        <a:highlight>
                          <a:srgbClr val="F2DBDB"/>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a:txBody>
                    <a:bodyPr/>
                    <a:lstStyle/>
                    <a:p>
                      <a:pPr marL="0" marR="0">
                        <a:lnSpc>
                          <a:spcPct val="115000"/>
                        </a:lnSpc>
                        <a:spcBef>
                          <a:spcPts val="0"/>
                        </a:spcBef>
                        <a:spcAft>
                          <a:spcPts val="0"/>
                        </a:spcAft>
                      </a:pPr>
                      <a:r>
                        <a:rPr lang="en-US" sz="1200">
                          <a:solidFill>
                            <a:srgbClr val="000000"/>
                          </a:solidFill>
                          <a:effectLst/>
                          <a:highlight>
                            <a:srgbClr val="F2DBDB"/>
                          </a:highlight>
                          <a:latin typeface="Arial" panose="020B0604020202020204" pitchFamily="34" charset="0"/>
                          <a:ea typeface="Arial" panose="020B0604020202020204" pitchFamily="34" charset="0"/>
                        </a:rPr>
                        <a:t>The writer </a:t>
                      </a:r>
                      <a:r>
                        <a:rPr lang="en-US" sz="1200" b="1" i="1">
                          <a:solidFill>
                            <a:srgbClr val="000000"/>
                          </a:solidFill>
                          <a:effectLst/>
                          <a:highlight>
                            <a:srgbClr val="F2DBDB"/>
                          </a:highlight>
                          <a:latin typeface="Arial" panose="020B0604020202020204" pitchFamily="34" charset="0"/>
                          <a:ea typeface="Arial" panose="020B0604020202020204" pitchFamily="34" charset="0"/>
                        </a:rPr>
                        <a:t>clearly </a:t>
                      </a:r>
                      <a:r>
                        <a:rPr lang="en-US" sz="1200">
                          <a:solidFill>
                            <a:srgbClr val="000000"/>
                          </a:solidFill>
                          <a:effectLst/>
                          <a:highlight>
                            <a:srgbClr val="F2DBDB"/>
                          </a:highlight>
                          <a:latin typeface="Arial" panose="020B0604020202020204" pitchFamily="34" charset="0"/>
                          <a:ea typeface="Arial" panose="020B0604020202020204" pitchFamily="34" charset="0"/>
                        </a:rPr>
                        <a:t>defines a purpose, audience, and writing situation. There </a:t>
                      </a:r>
                      <a:r>
                        <a:rPr lang="en-US" sz="1200" b="1" i="1">
                          <a:solidFill>
                            <a:srgbClr val="000000"/>
                          </a:solidFill>
                          <a:effectLst/>
                          <a:highlight>
                            <a:srgbClr val="F2DBDB"/>
                          </a:highlight>
                          <a:latin typeface="Arial" panose="020B0604020202020204" pitchFamily="34" charset="0"/>
                          <a:ea typeface="Arial" panose="020B0604020202020204" pitchFamily="34" charset="0"/>
                        </a:rPr>
                        <a:t>is alignment between the writing situation and most elements</a:t>
                      </a:r>
                      <a:r>
                        <a:rPr lang="en-US" sz="1200">
                          <a:solidFill>
                            <a:srgbClr val="000000"/>
                          </a:solidFill>
                          <a:effectLst/>
                          <a:highlight>
                            <a:srgbClr val="F2DBDB"/>
                          </a:highlight>
                          <a:latin typeface="Arial" panose="020B0604020202020204" pitchFamily="34" charset="0"/>
                          <a:ea typeface="Arial" panose="020B0604020202020204" pitchFamily="34" charset="0"/>
                        </a:rPr>
                        <a:t> such as structure, language, and use of information.</a:t>
                      </a:r>
                      <a:endParaRPr lang="en-US" sz="1600">
                        <a:effectLst/>
                        <a:highlight>
                          <a:srgbClr val="F2DBDB"/>
                        </a:highligh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a:effectLst/>
                          <a:highlight>
                            <a:srgbClr val="F2DBDB"/>
                          </a:highlight>
                          <a:latin typeface="Arial" panose="020B0604020202020204" pitchFamily="34" charset="0"/>
                          <a:ea typeface="Arial" panose="020B0604020202020204" pitchFamily="34" charset="0"/>
                        </a:rPr>
                        <a:t> </a:t>
                      </a:r>
                      <a:endParaRPr lang="en-US" sz="1600">
                        <a:effectLst/>
                        <a:highlight>
                          <a:srgbClr val="F2DBDB"/>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a:txBody>
                    <a:bodyPr/>
                    <a:lstStyle/>
                    <a:p>
                      <a:pPr marL="0" marR="0">
                        <a:lnSpc>
                          <a:spcPct val="115000"/>
                        </a:lnSpc>
                        <a:spcBef>
                          <a:spcPts val="0"/>
                        </a:spcBef>
                        <a:spcAft>
                          <a:spcPts val="0"/>
                        </a:spcAft>
                      </a:pPr>
                      <a:r>
                        <a:rPr lang="en-US" sz="1200">
                          <a:solidFill>
                            <a:srgbClr val="000000"/>
                          </a:solidFill>
                          <a:effectLst/>
                          <a:highlight>
                            <a:srgbClr val="F2DBDB"/>
                          </a:highlight>
                          <a:latin typeface="Arial" panose="020B0604020202020204" pitchFamily="34" charset="0"/>
                          <a:ea typeface="Arial" panose="020B0604020202020204" pitchFamily="34" charset="0"/>
                        </a:rPr>
                        <a:t>The writer communicates a purpose, audience, and a sense of the writing situation, but </a:t>
                      </a:r>
                      <a:r>
                        <a:rPr lang="en-US" sz="1200" b="1" i="1">
                          <a:solidFill>
                            <a:srgbClr val="000000"/>
                          </a:solidFill>
                          <a:effectLst/>
                          <a:highlight>
                            <a:srgbClr val="F2DBDB"/>
                          </a:highlight>
                          <a:latin typeface="Arial" panose="020B0604020202020204" pitchFamily="34" charset="0"/>
                          <a:ea typeface="Arial" panose="020B0604020202020204" pitchFamily="34" charset="0"/>
                        </a:rPr>
                        <a:t>evidence of awareness of these contextual features is inconsistent</a:t>
                      </a:r>
                      <a:r>
                        <a:rPr lang="en-US" sz="1200">
                          <a:solidFill>
                            <a:srgbClr val="000000"/>
                          </a:solidFill>
                          <a:effectLst/>
                          <a:highlight>
                            <a:srgbClr val="F2DBDB"/>
                          </a:highlight>
                          <a:latin typeface="Arial" panose="020B0604020202020204" pitchFamily="34" charset="0"/>
                          <a:ea typeface="Arial" panose="020B0604020202020204" pitchFamily="34" charset="0"/>
                        </a:rPr>
                        <a:t>. There is </a:t>
                      </a:r>
                      <a:r>
                        <a:rPr lang="en-US" sz="1200" b="1" i="1">
                          <a:solidFill>
                            <a:srgbClr val="000000"/>
                          </a:solidFill>
                          <a:effectLst/>
                          <a:highlight>
                            <a:srgbClr val="F2DBDB"/>
                          </a:highlight>
                          <a:latin typeface="Arial" panose="020B0604020202020204" pitchFamily="34" charset="0"/>
                          <a:ea typeface="Arial" panose="020B0604020202020204" pitchFamily="34" charset="0"/>
                        </a:rPr>
                        <a:t>minimal alignment between elements</a:t>
                      </a:r>
                      <a:r>
                        <a:rPr lang="en-US" sz="1200">
                          <a:solidFill>
                            <a:srgbClr val="000000"/>
                          </a:solidFill>
                          <a:effectLst/>
                          <a:highlight>
                            <a:srgbClr val="F2DBDB"/>
                          </a:highlight>
                          <a:latin typeface="Arial" panose="020B0604020202020204" pitchFamily="34" charset="0"/>
                          <a:ea typeface="Arial" panose="020B0604020202020204" pitchFamily="34" charset="0"/>
                        </a:rPr>
                        <a:t> such as structure, language, and use of information. </a:t>
                      </a:r>
                      <a:endParaRPr lang="en-US" sz="1600">
                        <a:effectLst/>
                        <a:highlight>
                          <a:srgbClr val="F2DBDB"/>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a:txBody>
                    <a:bodyPr/>
                    <a:lstStyle/>
                    <a:p>
                      <a:pPr marL="0" marR="0">
                        <a:lnSpc>
                          <a:spcPct val="115000"/>
                        </a:lnSpc>
                        <a:spcBef>
                          <a:spcPts val="0"/>
                        </a:spcBef>
                        <a:spcAft>
                          <a:spcPts val="0"/>
                        </a:spcAft>
                      </a:pPr>
                      <a:r>
                        <a:rPr lang="en-US" sz="1200">
                          <a:solidFill>
                            <a:srgbClr val="000000"/>
                          </a:solidFill>
                          <a:effectLst/>
                          <a:highlight>
                            <a:srgbClr val="F2DBDB"/>
                          </a:highlight>
                          <a:latin typeface="Arial" panose="020B0604020202020204" pitchFamily="34" charset="0"/>
                          <a:ea typeface="Arial" panose="020B0604020202020204" pitchFamily="34" charset="0"/>
                        </a:rPr>
                        <a:t>The writer references a </a:t>
                      </a:r>
                      <a:r>
                        <a:rPr lang="en-US" sz="1200" b="1" i="1">
                          <a:solidFill>
                            <a:srgbClr val="000000"/>
                          </a:solidFill>
                          <a:effectLst/>
                          <a:highlight>
                            <a:srgbClr val="F2DBDB"/>
                          </a:highlight>
                          <a:latin typeface="Arial" panose="020B0604020202020204" pitchFamily="34" charset="0"/>
                          <a:ea typeface="Arial" panose="020B0604020202020204" pitchFamily="34" charset="0"/>
                        </a:rPr>
                        <a:t>vague</a:t>
                      </a:r>
                      <a:r>
                        <a:rPr lang="en-US" sz="1200">
                          <a:solidFill>
                            <a:srgbClr val="000000"/>
                          </a:solidFill>
                          <a:effectLst/>
                          <a:highlight>
                            <a:srgbClr val="F2DBDB"/>
                          </a:highlight>
                          <a:latin typeface="Arial" panose="020B0604020202020204" pitchFamily="34" charset="0"/>
                          <a:ea typeface="Arial" panose="020B0604020202020204" pitchFamily="34" charset="0"/>
                        </a:rPr>
                        <a:t> purpose, audience, or writing situation and </a:t>
                      </a:r>
                      <a:r>
                        <a:rPr lang="en-US" sz="1200" b="1" i="1">
                          <a:solidFill>
                            <a:srgbClr val="000000"/>
                          </a:solidFill>
                          <a:effectLst/>
                          <a:highlight>
                            <a:srgbClr val="F2DBDB"/>
                          </a:highlight>
                          <a:latin typeface="Arial" panose="020B0604020202020204" pitchFamily="34" charset="0"/>
                          <a:ea typeface="Arial" panose="020B0604020202020204" pitchFamily="34" charset="0"/>
                        </a:rPr>
                        <a:t>relies on patterns or models that are not appropriate to the writing situation</a:t>
                      </a:r>
                      <a:r>
                        <a:rPr lang="en-US" sz="1200">
                          <a:solidFill>
                            <a:srgbClr val="000000"/>
                          </a:solidFill>
                          <a:effectLst/>
                          <a:highlight>
                            <a:srgbClr val="F2DBDB"/>
                          </a:highlight>
                          <a:latin typeface="Arial" panose="020B0604020202020204" pitchFamily="34" charset="0"/>
                          <a:ea typeface="Arial" panose="020B0604020202020204" pitchFamily="34" charset="0"/>
                        </a:rPr>
                        <a:t>. The context and purpose are inadvertently reduced to the self.</a:t>
                      </a:r>
                      <a:endParaRPr lang="en-US" sz="1600">
                        <a:effectLst/>
                        <a:highlight>
                          <a:srgbClr val="F2DBDB"/>
                        </a:highligh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a:effectLst/>
                          <a:highlight>
                            <a:srgbClr val="F2DBDB"/>
                          </a:highlight>
                          <a:latin typeface="Arial" panose="020B0604020202020204" pitchFamily="34" charset="0"/>
                          <a:ea typeface="Arial" panose="020B0604020202020204" pitchFamily="34" charset="0"/>
                        </a:rPr>
                        <a:t> </a:t>
                      </a:r>
                      <a:endParaRPr lang="en-US" sz="1600">
                        <a:effectLst/>
                        <a:highlight>
                          <a:srgbClr val="F2DBDB"/>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extLst>
                  <a:ext uri="{0D108BD9-81ED-4DB2-BD59-A6C34878D82A}">
                    <a16:rowId xmlns:a16="http://schemas.microsoft.com/office/drawing/2014/main" val="3356104683"/>
                  </a:ext>
                </a:extLst>
              </a:tr>
              <a:tr h="2119235">
                <a:tc>
                  <a:txBody>
                    <a:bodyPr/>
                    <a:lstStyle/>
                    <a:p>
                      <a:pPr marL="0" marR="0">
                        <a:lnSpc>
                          <a:spcPct val="115000"/>
                        </a:lnSpc>
                        <a:spcBef>
                          <a:spcPts val="0"/>
                        </a:spcBef>
                        <a:spcAft>
                          <a:spcPts val="0"/>
                        </a:spcAft>
                      </a:pPr>
                      <a:r>
                        <a:rPr lang="en-US" sz="1800" b="1">
                          <a:solidFill>
                            <a:srgbClr val="FFFFFF"/>
                          </a:solidFill>
                          <a:effectLst/>
                          <a:highlight>
                            <a:srgbClr val="C0504D"/>
                          </a:highlight>
                          <a:latin typeface="Arial" panose="020B0604020202020204" pitchFamily="34" charset="0"/>
                          <a:ea typeface="Arial" panose="020B0604020202020204" pitchFamily="34" charset="0"/>
                        </a:rPr>
                        <a:t>Content Development </a:t>
                      </a:r>
                      <a:endParaRPr lang="en-US" sz="2400">
                        <a:effectLst/>
                        <a:highlight>
                          <a:srgbClr val="C0504D"/>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504D"/>
                    </a:solidFill>
                  </a:tcPr>
                </a:tc>
                <a:tc>
                  <a:txBody>
                    <a:bodyPr/>
                    <a:lstStyle/>
                    <a:p>
                      <a:pPr marL="0" marR="0">
                        <a:lnSpc>
                          <a:spcPct val="115000"/>
                        </a:lnSpc>
                        <a:spcBef>
                          <a:spcPts val="0"/>
                        </a:spcBef>
                        <a:spcAft>
                          <a:spcPts val="0"/>
                        </a:spcAft>
                      </a:pPr>
                      <a:r>
                        <a:rPr lang="en-US" sz="1200" dirty="0">
                          <a:solidFill>
                            <a:srgbClr val="000000"/>
                          </a:solidFill>
                          <a:effectLst/>
                          <a:highlight>
                            <a:srgbClr val="F2DBDB"/>
                          </a:highlight>
                          <a:latin typeface="Arial" panose="020B0604020202020204" pitchFamily="34" charset="0"/>
                          <a:ea typeface="Arial" panose="020B0604020202020204" pitchFamily="34" charset="0"/>
                        </a:rPr>
                        <a:t>Using narrative, description, analysis, critique, and/or synthesis, the writer </a:t>
                      </a:r>
                      <a:r>
                        <a:rPr lang="en-US" sz="1200" b="1" i="1" dirty="0">
                          <a:solidFill>
                            <a:srgbClr val="000000"/>
                          </a:solidFill>
                          <a:effectLst/>
                          <a:highlight>
                            <a:srgbClr val="F2DBDB"/>
                          </a:highlight>
                          <a:latin typeface="Arial" panose="020B0604020202020204" pitchFamily="34" charset="0"/>
                          <a:ea typeface="Arial" panose="020B0604020202020204" pitchFamily="34" charset="0"/>
                        </a:rPr>
                        <a:t>formulates</a:t>
                      </a:r>
                      <a:r>
                        <a:rPr lang="en-US" sz="1200" dirty="0">
                          <a:solidFill>
                            <a:srgbClr val="000000"/>
                          </a:solidFill>
                          <a:effectLst/>
                          <a:highlight>
                            <a:srgbClr val="F2DBDB"/>
                          </a:highlight>
                          <a:latin typeface="Arial" panose="020B0604020202020204" pitchFamily="34" charset="0"/>
                          <a:ea typeface="Arial" panose="020B0604020202020204" pitchFamily="34" charset="0"/>
                        </a:rPr>
                        <a:t> </a:t>
                      </a:r>
                      <a:r>
                        <a:rPr lang="en-US" sz="1200" b="1" dirty="0">
                          <a:solidFill>
                            <a:srgbClr val="000000"/>
                          </a:solidFill>
                          <a:effectLst/>
                          <a:highlight>
                            <a:srgbClr val="F2DBDB"/>
                          </a:highlight>
                          <a:latin typeface="Arial" panose="020B0604020202020204" pitchFamily="34" charset="0"/>
                          <a:ea typeface="Arial" panose="020B0604020202020204" pitchFamily="34" charset="0"/>
                        </a:rPr>
                        <a:t>a </a:t>
                      </a:r>
                      <a:r>
                        <a:rPr lang="en-US" sz="1200" b="1" i="1" dirty="0">
                          <a:solidFill>
                            <a:srgbClr val="000000"/>
                          </a:solidFill>
                          <a:effectLst/>
                          <a:highlight>
                            <a:srgbClr val="F2DBDB"/>
                          </a:highlight>
                          <a:latin typeface="Arial" panose="020B0604020202020204" pitchFamily="34" charset="0"/>
                          <a:ea typeface="Arial" panose="020B0604020202020204" pitchFamily="34" charset="0"/>
                        </a:rPr>
                        <a:t>knowledgeable perspective, integrating diverse points of view </a:t>
                      </a:r>
                      <a:r>
                        <a:rPr lang="en-US" sz="1200" dirty="0">
                          <a:solidFill>
                            <a:srgbClr val="000000"/>
                          </a:solidFill>
                          <a:effectLst/>
                          <a:highlight>
                            <a:srgbClr val="F2DBDB"/>
                          </a:highlight>
                          <a:latin typeface="Arial" panose="020B0604020202020204" pitchFamily="34" charset="0"/>
                          <a:ea typeface="Arial" panose="020B0604020202020204" pitchFamily="34" charset="0"/>
                        </a:rPr>
                        <a:t>about the selected topic. The writer </a:t>
                      </a:r>
                      <a:r>
                        <a:rPr lang="en-US" sz="1200" b="1" i="1" dirty="0">
                          <a:solidFill>
                            <a:srgbClr val="000000"/>
                          </a:solidFill>
                          <a:effectLst/>
                          <a:highlight>
                            <a:srgbClr val="F2DBDB"/>
                          </a:highlight>
                          <a:latin typeface="Arial" panose="020B0604020202020204" pitchFamily="34" charset="0"/>
                          <a:ea typeface="Arial" panose="020B0604020202020204" pitchFamily="34" charset="0"/>
                        </a:rPr>
                        <a:t>integrates</a:t>
                      </a:r>
                      <a:r>
                        <a:rPr lang="en-US" sz="1200" b="1" dirty="0">
                          <a:solidFill>
                            <a:srgbClr val="000000"/>
                          </a:solidFill>
                          <a:effectLst/>
                          <a:highlight>
                            <a:srgbClr val="F2DBDB"/>
                          </a:highlight>
                          <a:latin typeface="Arial" panose="020B0604020202020204" pitchFamily="34" charset="0"/>
                          <a:ea typeface="Arial" panose="020B0604020202020204" pitchFamily="34" charset="0"/>
                        </a:rPr>
                        <a:t> </a:t>
                      </a:r>
                      <a:r>
                        <a:rPr lang="en-US" sz="1200" b="1" i="1" dirty="0">
                          <a:solidFill>
                            <a:srgbClr val="000000"/>
                          </a:solidFill>
                          <a:effectLst/>
                          <a:highlight>
                            <a:srgbClr val="F2DBDB"/>
                          </a:highlight>
                          <a:latin typeface="Arial" panose="020B0604020202020204" pitchFamily="34" charset="0"/>
                          <a:ea typeface="Arial" panose="020B0604020202020204" pitchFamily="34" charset="0"/>
                        </a:rPr>
                        <a:t>credible, sufficient, timely, and relevant evidence or sources</a:t>
                      </a:r>
                      <a:r>
                        <a:rPr lang="en-US" sz="1200" dirty="0">
                          <a:solidFill>
                            <a:srgbClr val="000000"/>
                          </a:solidFill>
                          <a:effectLst/>
                          <a:highlight>
                            <a:srgbClr val="F2DBDB"/>
                          </a:highlight>
                          <a:latin typeface="Arial" panose="020B0604020202020204" pitchFamily="34" charset="0"/>
                          <a:ea typeface="Arial" panose="020B0604020202020204" pitchFamily="34" charset="0"/>
                        </a:rPr>
                        <a:t> that offer substantive support of the purpose.</a:t>
                      </a:r>
                      <a:endParaRPr lang="en-US" sz="1600" dirty="0">
                        <a:effectLst/>
                        <a:highlight>
                          <a:srgbClr val="F2DBDB"/>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a:txBody>
                    <a:bodyPr/>
                    <a:lstStyle/>
                    <a:p>
                      <a:pPr marL="0" marR="0">
                        <a:lnSpc>
                          <a:spcPct val="115000"/>
                        </a:lnSpc>
                        <a:spcBef>
                          <a:spcPts val="0"/>
                        </a:spcBef>
                        <a:spcAft>
                          <a:spcPts val="0"/>
                        </a:spcAft>
                      </a:pPr>
                      <a:r>
                        <a:rPr lang="en-US" sz="1200">
                          <a:solidFill>
                            <a:srgbClr val="000000"/>
                          </a:solidFill>
                          <a:effectLst/>
                          <a:highlight>
                            <a:srgbClr val="F2DBDB"/>
                          </a:highlight>
                          <a:latin typeface="Arial" panose="020B0604020202020204" pitchFamily="34" charset="0"/>
                          <a:ea typeface="Arial" panose="020B0604020202020204" pitchFamily="34" charset="0"/>
                        </a:rPr>
                        <a:t>Using narrative, description, analysis, and/or critique, the writer </a:t>
                      </a:r>
                      <a:r>
                        <a:rPr lang="en-US" sz="1200" b="1" i="1">
                          <a:solidFill>
                            <a:srgbClr val="000000"/>
                          </a:solidFill>
                          <a:effectLst/>
                          <a:highlight>
                            <a:srgbClr val="F2DBDB"/>
                          </a:highlight>
                          <a:latin typeface="Arial" panose="020B0604020202020204" pitchFamily="34" charset="0"/>
                          <a:ea typeface="Arial" panose="020B0604020202020204" pitchFamily="34" charset="0"/>
                        </a:rPr>
                        <a:t>demonstrates a nuanced perspective</a:t>
                      </a:r>
                      <a:r>
                        <a:rPr lang="en-US" sz="1200">
                          <a:solidFill>
                            <a:srgbClr val="000000"/>
                          </a:solidFill>
                          <a:effectLst/>
                          <a:highlight>
                            <a:srgbClr val="F2DBDB"/>
                          </a:highlight>
                          <a:latin typeface="Arial" panose="020B0604020202020204" pitchFamily="34" charset="0"/>
                          <a:ea typeface="Arial" panose="020B0604020202020204" pitchFamily="34" charset="0"/>
                        </a:rPr>
                        <a:t> of the selected topic. </a:t>
                      </a:r>
                      <a:r>
                        <a:rPr lang="en-US" sz="1200">
                          <a:solidFill>
                            <a:srgbClr val="000000"/>
                          </a:solidFill>
                          <a:effectLst/>
                          <a:highlight>
                            <a:srgbClr val="F2DBDB"/>
                          </a:highlight>
                          <a:latin typeface="Roboto" panose="02000000000000000000" pitchFamily="2" charset="0"/>
                          <a:ea typeface="Roboto" panose="02000000000000000000" pitchFamily="2" charset="0"/>
                          <a:cs typeface="Roboto" panose="02000000000000000000" pitchFamily="2" charset="0"/>
                        </a:rPr>
                        <a:t>The writer </a:t>
                      </a:r>
                      <a:r>
                        <a:rPr lang="en-US" sz="1200" b="1" i="1">
                          <a:solidFill>
                            <a:srgbClr val="000000"/>
                          </a:solidFill>
                          <a:effectLst/>
                          <a:highlight>
                            <a:srgbClr val="F2DBDB"/>
                          </a:highlight>
                          <a:latin typeface="Roboto" panose="02000000000000000000" pitchFamily="2" charset="0"/>
                          <a:ea typeface="Roboto" panose="02000000000000000000" pitchFamily="2" charset="0"/>
                          <a:cs typeface="Roboto" panose="02000000000000000000" pitchFamily="2" charset="0"/>
                        </a:rPr>
                        <a:t>discusses</a:t>
                      </a:r>
                      <a:r>
                        <a:rPr lang="en-US" sz="1200" b="1">
                          <a:solidFill>
                            <a:srgbClr val="000000"/>
                          </a:solidFill>
                          <a:effectLst/>
                          <a:highlight>
                            <a:srgbClr val="F2DBDB"/>
                          </a:highlight>
                          <a:latin typeface="Roboto" panose="02000000000000000000" pitchFamily="2" charset="0"/>
                          <a:ea typeface="Roboto" panose="02000000000000000000" pitchFamily="2" charset="0"/>
                          <a:cs typeface="Roboto" panose="02000000000000000000" pitchFamily="2" charset="0"/>
                        </a:rPr>
                        <a:t> </a:t>
                      </a:r>
                      <a:r>
                        <a:rPr lang="en-US" sz="1200" b="1" i="1">
                          <a:solidFill>
                            <a:srgbClr val="000000"/>
                          </a:solidFill>
                          <a:effectLst/>
                          <a:highlight>
                            <a:srgbClr val="F2DBDB"/>
                          </a:highlight>
                          <a:latin typeface="Arial" panose="020B0604020202020204" pitchFamily="34" charset="0"/>
                          <a:ea typeface="Arial" panose="020B0604020202020204" pitchFamily="34" charset="0"/>
                        </a:rPr>
                        <a:t>credible</a:t>
                      </a:r>
                      <a:r>
                        <a:rPr lang="en-US" sz="1200" b="1" i="1">
                          <a:solidFill>
                            <a:srgbClr val="000000"/>
                          </a:solidFill>
                          <a:effectLst/>
                          <a:highlight>
                            <a:srgbClr val="F2DBDB"/>
                          </a:highlight>
                          <a:latin typeface="Roboto" panose="02000000000000000000" pitchFamily="2" charset="0"/>
                          <a:ea typeface="Roboto" panose="02000000000000000000" pitchFamily="2" charset="0"/>
                          <a:cs typeface="Roboto" panose="02000000000000000000" pitchFamily="2" charset="0"/>
                        </a:rPr>
                        <a:t>, sufficient, and relevant</a:t>
                      </a:r>
                      <a:r>
                        <a:rPr lang="en-US" sz="1200" b="1">
                          <a:solidFill>
                            <a:srgbClr val="000000"/>
                          </a:solidFill>
                          <a:effectLst/>
                          <a:highlight>
                            <a:srgbClr val="F2DBDB"/>
                          </a:highlight>
                          <a:latin typeface="Roboto" panose="02000000000000000000" pitchFamily="2" charset="0"/>
                          <a:ea typeface="Roboto" panose="02000000000000000000" pitchFamily="2" charset="0"/>
                          <a:cs typeface="Roboto" panose="02000000000000000000" pitchFamily="2" charset="0"/>
                        </a:rPr>
                        <a:t> </a:t>
                      </a:r>
                      <a:r>
                        <a:rPr lang="en-US" sz="1200" b="1" i="1">
                          <a:solidFill>
                            <a:srgbClr val="000000"/>
                          </a:solidFill>
                          <a:effectLst/>
                          <a:highlight>
                            <a:srgbClr val="F2DBDB"/>
                          </a:highlight>
                          <a:latin typeface="Roboto" panose="02000000000000000000" pitchFamily="2" charset="0"/>
                          <a:ea typeface="Roboto" panose="02000000000000000000" pitchFamily="2" charset="0"/>
                          <a:cs typeface="Roboto" panose="02000000000000000000" pitchFamily="2" charset="0"/>
                        </a:rPr>
                        <a:t>evidence or sources</a:t>
                      </a:r>
                      <a:r>
                        <a:rPr lang="en-US" sz="1200">
                          <a:solidFill>
                            <a:srgbClr val="000000"/>
                          </a:solidFill>
                          <a:effectLst/>
                          <a:highlight>
                            <a:srgbClr val="F2DBDB"/>
                          </a:highlight>
                          <a:latin typeface="Arial" panose="020B0604020202020204" pitchFamily="34" charset="0"/>
                          <a:ea typeface="Arial" panose="020B0604020202020204" pitchFamily="34" charset="0"/>
                        </a:rPr>
                        <a:t> in support of the purpose.</a:t>
                      </a:r>
                      <a:endParaRPr lang="en-US" sz="1600">
                        <a:effectLst/>
                        <a:highlight>
                          <a:srgbClr val="F2DBDB"/>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a:txBody>
                    <a:bodyPr/>
                    <a:lstStyle/>
                    <a:p>
                      <a:pPr marL="0" marR="0">
                        <a:lnSpc>
                          <a:spcPct val="115000"/>
                        </a:lnSpc>
                        <a:spcBef>
                          <a:spcPts val="0"/>
                        </a:spcBef>
                        <a:spcAft>
                          <a:spcPts val="0"/>
                        </a:spcAft>
                      </a:pPr>
                      <a:r>
                        <a:rPr lang="en-US" sz="1200">
                          <a:solidFill>
                            <a:srgbClr val="000000"/>
                          </a:solidFill>
                          <a:effectLst/>
                          <a:highlight>
                            <a:srgbClr val="F2DBDB"/>
                          </a:highlight>
                          <a:latin typeface="Arial" panose="020B0604020202020204" pitchFamily="34" charset="0"/>
                          <a:ea typeface="Arial" panose="020B0604020202020204" pitchFamily="34" charset="0"/>
                        </a:rPr>
                        <a:t> Using narrative, description, and/or analysis, the writer demonstrates a </a:t>
                      </a:r>
                      <a:r>
                        <a:rPr lang="en-US" sz="1200" b="1" i="1">
                          <a:solidFill>
                            <a:srgbClr val="000000"/>
                          </a:solidFill>
                          <a:effectLst/>
                          <a:highlight>
                            <a:srgbClr val="F2DBDB"/>
                          </a:highlight>
                          <a:latin typeface="Arial" panose="020B0604020202020204" pitchFamily="34" charset="0"/>
                          <a:ea typeface="Arial" panose="020B0604020202020204" pitchFamily="34" charset="0"/>
                        </a:rPr>
                        <a:t>developing, although perhaps inconsistent, understanding</a:t>
                      </a:r>
                      <a:r>
                        <a:rPr lang="en-US" sz="1200">
                          <a:solidFill>
                            <a:srgbClr val="000000"/>
                          </a:solidFill>
                          <a:effectLst/>
                          <a:highlight>
                            <a:srgbClr val="F2DBDB"/>
                          </a:highlight>
                          <a:latin typeface="Arial" panose="020B0604020202020204" pitchFamily="34" charset="0"/>
                          <a:ea typeface="Arial" panose="020B0604020202020204" pitchFamily="34" charset="0"/>
                        </a:rPr>
                        <a:t> of the selected topic. </a:t>
                      </a:r>
                      <a:r>
                        <a:rPr lang="en-US" sz="1200">
                          <a:solidFill>
                            <a:srgbClr val="000000"/>
                          </a:solidFill>
                          <a:effectLst/>
                          <a:highlight>
                            <a:srgbClr val="F2DBDB"/>
                          </a:highlight>
                          <a:latin typeface="Roboto" panose="02000000000000000000" pitchFamily="2" charset="0"/>
                          <a:ea typeface="Roboto" panose="02000000000000000000" pitchFamily="2" charset="0"/>
                          <a:cs typeface="Roboto" panose="02000000000000000000" pitchFamily="2" charset="0"/>
                        </a:rPr>
                        <a:t>The writer </a:t>
                      </a:r>
                      <a:r>
                        <a:rPr lang="en-US" sz="1200" b="1" i="1">
                          <a:solidFill>
                            <a:srgbClr val="000000"/>
                          </a:solidFill>
                          <a:effectLst/>
                          <a:highlight>
                            <a:srgbClr val="F2DBDB"/>
                          </a:highlight>
                          <a:latin typeface="Roboto" panose="02000000000000000000" pitchFamily="2" charset="0"/>
                          <a:ea typeface="Roboto" panose="02000000000000000000" pitchFamily="2" charset="0"/>
                          <a:cs typeface="Roboto" panose="02000000000000000000" pitchFamily="2" charset="0"/>
                        </a:rPr>
                        <a:t>incorporates </a:t>
                      </a:r>
                      <a:r>
                        <a:rPr lang="en-US" sz="1200" b="1" i="1">
                          <a:solidFill>
                            <a:srgbClr val="000000"/>
                          </a:solidFill>
                          <a:effectLst/>
                          <a:highlight>
                            <a:srgbClr val="F2DBDB"/>
                          </a:highlight>
                          <a:latin typeface="Arial" panose="020B0604020202020204" pitchFamily="34" charset="0"/>
                          <a:ea typeface="Arial" panose="020B0604020202020204" pitchFamily="34" charset="0"/>
                        </a:rPr>
                        <a:t>relevant evidence or sources</a:t>
                      </a:r>
                      <a:r>
                        <a:rPr lang="en-US" sz="1200">
                          <a:solidFill>
                            <a:srgbClr val="000000"/>
                          </a:solidFill>
                          <a:effectLst/>
                          <a:highlight>
                            <a:srgbClr val="F2DBDB"/>
                          </a:highlight>
                          <a:latin typeface="Arial" panose="020B0604020202020204" pitchFamily="34" charset="0"/>
                          <a:ea typeface="Arial" panose="020B0604020202020204" pitchFamily="34" charset="0"/>
                        </a:rPr>
                        <a:t> that connect to purpose.</a:t>
                      </a:r>
                      <a:endParaRPr lang="en-US" sz="1600">
                        <a:effectLst/>
                        <a:highlight>
                          <a:srgbClr val="F2DBDB"/>
                        </a:highligh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a:effectLst/>
                          <a:highlight>
                            <a:srgbClr val="F2DBDB"/>
                          </a:highlight>
                          <a:latin typeface="Arial" panose="020B0604020202020204" pitchFamily="34" charset="0"/>
                          <a:ea typeface="Arial" panose="020B0604020202020204" pitchFamily="34" charset="0"/>
                        </a:rPr>
                        <a:t> </a:t>
                      </a:r>
                      <a:endParaRPr lang="en-US" sz="1600">
                        <a:effectLst/>
                        <a:highlight>
                          <a:srgbClr val="F2DBDB"/>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a:txBody>
                    <a:bodyPr/>
                    <a:lstStyle/>
                    <a:p>
                      <a:pPr marL="0" marR="0">
                        <a:lnSpc>
                          <a:spcPct val="115000"/>
                        </a:lnSpc>
                        <a:spcBef>
                          <a:spcPts val="0"/>
                        </a:spcBef>
                        <a:spcAft>
                          <a:spcPts val="0"/>
                        </a:spcAft>
                      </a:pPr>
                      <a:r>
                        <a:rPr lang="en-US" sz="1200">
                          <a:solidFill>
                            <a:srgbClr val="000000"/>
                          </a:solidFill>
                          <a:effectLst/>
                          <a:highlight>
                            <a:srgbClr val="F2DBDB"/>
                          </a:highlight>
                          <a:latin typeface="Arial" panose="020B0604020202020204" pitchFamily="34" charset="0"/>
                          <a:ea typeface="Arial" panose="020B0604020202020204" pitchFamily="34" charset="0"/>
                        </a:rPr>
                        <a:t> </a:t>
                      </a:r>
                      <a:r>
                        <a:rPr lang="en-US" sz="1200">
                          <a:solidFill>
                            <a:srgbClr val="000000"/>
                          </a:solidFill>
                          <a:effectLst/>
                          <a:highlight>
                            <a:srgbClr val="F2DBDB"/>
                          </a:highlight>
                          <a:latin typeface="Roboto" panose="02000000000000000000" pitchFamily="2" charset="0"/>
                          <a:ea typeface="Roboto" panose="02000000000000000000" pitchFamily="2" charset="0"/>
                          <a:cs typeface="Roboto" panose="02000000000000000000" pitchFamily="2" charset="0"/>
                        </a:rPr>
                        <a:t>The writer demonstrates </a:t>
                      </a:r>
                      <a:r>
                        <a:rPr lang="en-US" sz="1200" b="1" i="1">
                          <a:solidFill>
                            <a:srgbClr val="000000"/>
                          </a:solidFill>
                          <a:effectLst/>
                          <a:highlight>
                            <a:srgbClr val="F2DBDB"/>
                          </a:highlight>
                          <a:latin typeface="Roboto" panose="02000000000000000000" pitchFamily="2" charset="0"/>
                          <a:ea typeface="Roboto" panose="02000000000000000000" pitchFamily="2" charset="0"/>
                          <a:cs typeface="Roboto" panose="02000000000000000000" pitchFamily="2" charset="0"/>
                        </a:rPr>
                        <a:t>minimal understanding </a:t>
                      </a:r>
                      <a:r>
                        <a:rPr lang="en-US" sz="1200">
                          <a:solidFill>
                            <a:srgbClr val="000000"/>
                          </a:solidFill>
                          <a:effectLst/>
                          <a:highlight>
                            <a:srgbClr val="F2DBDB"/>
                          </a:highlight>
                          <a:latin typeface="Roboto" panose="02000000000000000000" pitchFamily="2" charset="0"/>
                          <a:ea typeface="Roboto" panose="02000000000000000000" pitchFamily="2" charset="0"/>
                          <a:cs typeface="Roboto" panose="02000000000000000000" pitchFamily="2" charset="0"/>
                        </a:rPr>
                        <a:t>of the selected topic. The writer </a:t>
                      </a:r>
                      <a:r>
                        <a:rPr lang="en-US" sz="1200" b="1" i="1">
                          <a:solidFill>
                            <a:srgbClr val="000000"/>
                          </a:solidFill>
                          <a:effectLst/>
                          <a:highlight>
                            <a:srgbClr val="F2DBDB"/>
                          </a:highlight>
                          <a:latin typeface="Roboto" panose="02000000000000000000" pitchFamily="2" charset="0"/>
                          <a:ea typeface="Roboto" panose="02000000000000000000" pitchFamily="2" charset="0"/>
                          <a:cs typeface="Roboto" panose="02000000000000000000" pitchFamily="2" charset="0"/>
                        </a:rPr>
                        <a:t>references or is informed by evidence or sources</a:t>
                      </a:r>
                      <a:r>
                        <a:rPr lang="en-US" sz="1200">
                          <a:solidFill>
                            <a:srgbClr val="000000"/>
                          </a:solidFill>
                          <a:effectLst/>
                          <a:highlight>
                            <a:srgbClr val="F2DBDB"/>
                          </a:highlight>
                          <a:latin typeface="Roboto" panose="02000000000000000000" pitchFamily="2" charset="0"/>
                          <a:ea typeface="Roboto" panose="02000000000000000000" pitchFamily="2" charset="0"/>
                          <a:cs typeface="Roboto" panose="02000000000000000000" pitchFamily="2" charset="0"/>
                        </a:rPr>
                        <a:t> related to the purpose of the writing situation.</a:t>
                      </a:r>
                      <a:endParaRPr lang="en-US" sz="1600">
                        <a:effectLst/>
                        <a:highlight>
                          <a:srgbClr val="F2DBDB"/>
                        </a:highligh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a:effectLst/>
                          <a:highlight>
                            <a:srgbClr val="F2DBDB"/>
                          </a:highlight>
                          <a:latin typeface="Arial" panose="020B0604020202020204" pitchFamily="34" charset="0"/>
                          <a:ea typeface="Arial" panose="020B0604020202020204" pitchFamily="34" charset="0"/>
                        </a:rPr>
                        <a:t> </a:t>
                      </a:r>
                      <a:endParaRPr lang="en-US" sz="1600">
                        <a:effectLst/>
                        <a:highlight>
                          <a:srgbClr val="F2DBDB"/>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extLst>
                  <a:ext uri="{0D108BD9-81ED-4DB2-BD59-A6C34878D82A}">
                    <a16:rowId xmlns:a16="http://schemas.microsoft.com/office/drawing/2014/main" val="3242176692"/>
                  </a:ext>
                </a:extLst>
              </a:tr>
              <a:tr h="1881515">
                <a:tc>
                  <a:txBody>
                    <a:bodyPr/>
                    <a:lstStyle/>
                    <a:p>
                      <a:pPr marL="0" marR="0">
                        <a:lnSpc>
                          <a:spcPct val="115000"/>
                        </a:lnSpc>
                        <a:spcBef>
                          <a:spcPts val="0"/>
                        </a:spcBef>
                        <a:spcAft>
                          <a:spcPts val="0"/>
                        </a:spcAft>
                      </a:pPr>
                      <a:r>
                        <a:rPr lang="en-US" sz="1800" b="1">
                          <a:solidFill>
                            <a:srgbClr val="FFFFFF"/>
                          </a:solidFill>
                          <a:effectLst/>
                          <a:highlight>
                            <a:srgbClr val="C0504D"/>
                          </a:highlight>
                          <a:latin typeface="Arial" panose="020B0604020202020204" pitchFamily="34" charset="0"/>
                          <a:ea typeface="Arial" panose="020B0604020202020204" pitchFamily="34" charset="0"/>
                        </a:rPr>
                        <a:t>Conventions of Organization</a:t>
                      </a:r>
                      <a:endParaRPr lang="en-US" sz="2400">
                        <a:effectLst/>
                        <a:highlight>
                          <a:srgbClr val="C0504D"/>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504D"/>
                    </a:solidFill>
                  </a:tcPr>
                </a:tc>
                <a:tc>
                  <a:txBody>
                    <a:bodyPr/>
                    <a:lstStyle/>
                    <a:p>
                      <a:pPr marL="0" marR="0">
                        <a:lnSpc>
                          <a:spcPct val="115000"/>
                        </a:lnSpc>
                        <a:spcBef>
                          <a:spcPts val="0"/>
                        </a:spcBef>
                        <a:spcAft>
                          <a:spcPts val="0"/>
                        </a:spcAft>
                      </a:pPr>
                      <a:r>
                        <a:rPr lang="en-US" sz="1200">
                          <a:solidFill>
                            <a:srgbClr val="000000"/>
                          </a:solidFill>
                          <a:effectLst/>
                          <a:highlight>
                            <a:srgbClr val="F2DBDB"/>
                          </a:highlight>
                          <a:latin typeface="Arial" panose="020B0604020202020204" pitchFamily="34" charset="0"/>
                          <a:ea typeface="Arial" panose="020B0604020202020204" pitchFamily="34" charset="0"/>
                        </a:rPr>
                        <a:t>The writer</a:t>
                      </a:r>
                      <a:r>
                        <a:rPr lang="en-US" sz="1200" i="1">
                          <a:solidFill>
                            <a:srgbClr val="000000"/>
                          </a:solidFill>
                          <a:effectLst/>
                          <a:highlight>
                            <a:srgbClr val="F2DBDB"/>
                          </a:highlight>
                          <a:latin typeface="Arial" panose="020B0604020202020204" pitchFamily="34" charset="0"/>
                          <a:ea typeface="Arial" panose="020B0604020202020204" pitchFamily="34" charset="0"/>
                        </a:rPr>
                        <a:t> </a:t>
                      </a:r>
                      <a:r>
                        <a:rPr lang="en-US" sz="1200" b="1" i="1">
                          <a:solidFill>
                            <a:srgbClr val="000000"/>
                          </a:solidFill>
                          <a:effectLst/>
                          <a:highlight>
                            <a:srgbClr val="F2DBDB"/>
                          </a:highlight>
                          <a:latin typeface="Arial" panose="020B0604020202020204" pitchFamily="34" charset="0"/>
                          <a:ea typeface="Arial" panose="020B0604020202020204" pitchFamily="34" charset="0"/>
                        </a:rPr>
                        <a:t>sustains</a:t>
                      </a:r>
                      <a:r>
                        <a:rPr lang="en-US" sz="1200" b="1">
                          <a:solidFill>
                            <a:srgbClr val="000000"/>
                          </a:solidFill>
                          <a:effectLst/>
                          <a:highlight>
                            <a:srgbClr val="F2DBDB"/>
                          </a:highlight>
                          <a:latin typeface="Arial" panose="020B0604020202020204" pitchFamily="34" charset="0"/>
                          <a:ea typeface="Arial" panose="020B0604020202020204" pitchFamily="34" charset="0"/>
                        </a:rPr>
                        <a:t> </a:t>
                      </a:r>
                      <a:r>
                        <a:rPr lang="en-US" sz="1200" b="1" i="1">
                          <a:solidFill>
                            <a:srgbClr val="000000"/>
                          </a:solidFill>
                          <a:effectLst/>
                          <a:highlight>
                            <a:srgbClr val="F2DBDB"/>
                          </a:highlight>
                          <a:latin typeface="Arial" panose="020B0604020202020204" pitchFamily="34" charset="0"/>
                          <a:ea typeface="Arial" panose="020B0604020202020204" pitchFamily="34" charset="0"/>
                        </a:rPr>
                        <a:t>purposeful attention to and applies genre or disciplinary features of organization in</a:t>
                      </a:r>
                      <a:r>
                        <a:rPr lang="en-US" sz="1200" b="1">
                          <a:solidFill>
                            <a:srgbClr val="000000"/>
                          </a:solidFill>
                          <a:effectLst/>
                          <a:highlight>
                            <a:srgbClr val="F2DBDB"/>
                          </a:highlight>
                          <a:latin typeface="Arial" panose="020B0604020202020204" pitchFamily="34" charset="0"/>
                          <a:ea typeface="Arial" panose="020B0604020202020204" pitchFamily="34" charset="0"/>
                        </a:rPr>
                        <a:t> </a:t>
                      </a:r>
                      <a:r>
                        <a:rPr lang="en-US" sz="1200" b="1" i="1">
                          <a:solidFill>
                            <a:srgbClr val="000000"/>
                          </a:solidFill>
                          <a:effectLst/>
                          <a:highlight>
                            <a:srgbClr val="F2DBDB"/>
                          </a:highlight>
                          <a:latin typeface="Arial" panose="020B0604020202020204" pitchFamily="34" charset="0"/>
                          <a:ea typeface="Arial" panose="020B0604020202020204" pitchFamily="34" charset="0"/>
                        </a:rPr>
                        <a:t>cohesive support </a:t>
                      </a:r>
                      <a:r>
                        <a:rPr lang="en-US" sz="1200">
                          <a:solidFill>
                            <a:srgbClr val="000000"/>
                          </a:solidFill>
                          <a:effectLst/>
                          <a:highlight>
                            <a:srgbClr val="F2DBDB"/>
                          </a:highlight>
                          <a:latin typeface="Arial" panose="020B0604020202020204" pitchFamily="34" charset="0"/>
                          <a:ea typeface="Arial" panose="020B0604020202020204" pitchFamily="34" charset="0"/>
                        </a:rPr>
                        <a:t>of</a:t>
                      </a:r>
                      <a:r>
                        <a:rPr lang="en-US" sz="1200" b="1" i="1">
                          <a:solidFill>
                            <a:srgbClr val="000000"/>
                          </a:solidFill>
                          <a:effectLst/>
                          <a:highlight>
                            <a:srgbClr val="F2DBDB"/>
                          </a:highlight>
                          <a:latin typeface="Arial" panose="020B0604020202020204" pitchFamily="34" charset="0"/>
                          <a:ea typeface="Arial" panose="020B0604020202020204" pitchFamily="34" charset="0"/>
                        </a:rPr>
                        <a:t> </a:t>
                      </a:r>
                      <a:r>
                        <a:rPr lang="en-US" sz="1200">
                          <a:solidFill>
                            <a:srgbClr val="000000"/>
                          </a:solidFill>
                          <a:effectLst/>
                          <a:highlight>
                            <a:srgbClr val="F2DBDB"/>
                          </a:highlight>
                          <a:latin typeface="Arial" panose="020B0604020202020204" pitchFamily="34" charset="0"/>
                          <a:ea typeface="Arial" panose="020B0604020202020204" pitchFamily="34" charset="0"/>
                        </a:rPr>
                        <a:t>the writer’s purpose.</a:t>
                      </a:r>
                      <a:endParaRPr lang="en-US" sz="1600">
                        <a:effectLst/>
                        <a:highlight>
                          <a:srgbClr val="F2DBDB"/>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a:txBody>
                    <a:bodyPr/>
                    <a:lstStyle/>
                    <a:p>
                      <a:pPr marL="0" marR="0">
                        <a:lnSpc>
                          <a:spcPct val="115000"/>
                        </a:lnSpc>
                        <a:spcBef>
                          <a:spcPts val="0"/>
                        </a:spcBef>
                        <a:spcAft>
                          <a:spcPts val="0"/>
                        </a:spcAft>
                      </a:pPr>
                      <a:r>
                        <a:rPr lang="en-US" sz="1200">
                          <a:solidFill>
                            <a:srgbClr val="000000"/>
                          </a:solidFill>
                          <a:effectLst/>
                          <a:highlight>
                            <a:srgbClr val="F2DBDB"/>
                          </a:highlight>
                          <a:latin typeface="Arial" panose="020B0604020202020204" pitchFamily="34" charset="0"/>
                          <a:ea typeface="Arial" panose="020B0604020202020204" pitchFamily="34" charset="0"/>
                        </a:rPr>
                        <a:t>The writer demonstrates</a:t>
                      </a:r>
                      <a:r>
                        <a:rPr lang="en-US" sz="1200" i="1">
                          <a:solidFill>
                            <a:srgbClr val="000000"/>
                          </a:solidFill>
                          <a:effectLst/>
                          <a:highlight>
                            <a:srgbClr val="F2DBDB"/>
                          </a:highlight>
                          <a:latin typeface="Arial" panose="020B0604020202020204" pitchFamily="34" charset="0"/>
                          <a:ea typeface="Arial" panose="020B0604020202020204" pitchFamily="34" charset="0"/>
                        </a:rPr>
                        <a:t> </a:t>
                      </a:r>
                      <a:r>
                        <a:rPr lang="en-US" sz="1200" b="1" i="1">
                          <a:solidFill>
                            <a:srgbClr val="000000"/>
                          </a:solidFill>
                          <a:effectLst/>
                          <a:highlight>
                            <a:srgbClr val="F2DBDB"/>
                          </a:highlight>
                          <a:latin typeface="Arial" panose="020B0604020202020204" pitchFamily="34" charset="0"/>
                          <a:ea typeface="Arial" panose="020B0604020202020204" pitchFamily="34" charset="0"/>
                        </a:rPr>
                        <a:t>purposeful attention to features of organization consistent with genre or discipline in support</a:t>
                      </a:r>
                      <a:r>
                        <a:rPr lang="en-US" sz="1200">
                          <a:solidFill>
                            <a:srgbClr val="000000"/>
                          </a:solidFill>
                          <a:effectLst/>
                          <a:highlight>
                            <a:srgbClr val="F2DBDB"/>
                          </a:highlight>
                          <a:latin typeface="Arial" panose="020B0604020202020204" pitchFamily="34" charset="0"/>
                          <a:ea typeface="Arial" panose="020B0604020202020204" pitchFamily="34" charset="0"/>
                        </a:rPr>
                        <a:t> of the writer’s purpose.</a:t>
                      </a:r>
                      <a:endParaRPr lang="en-US" sz="1600">
                        <a:effectLst/>
                        <a:highlight>
                          <a:srgbClr val="F2DBDB"/>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a:txBody>
                    <a:bodyPr/>
                    <a:lstStyle/>
                    <a:p>
                      <a:pPr marL="0" marR="0">
                        <a:lnSpc>
                          <a:spcPct val="115000"/>
                        </a:lnSpc>
                        <a:spcBef>
                          <a:spcPts val="0"/>
                        </a:spcBef>
                        <a:spcAft>
                          <a:spcPts val="0"/>
                        </a:spcAft>
                      </a:pPr>
                      <a:r>
                        <a:rPr lang="en-US" sz="1200">
                          <a:solidFill>
                            <a:srgbClr val="000000"/>
                          </a:solidFill>
                          <a:effectLst/>
                          <a:highlight>
                            <a:srgbClr val="F2DBDB"/>
                          </a:highlight>
                          <a:latin typeface="Arial" panose="020B0604020202020204" pitchFamily="34" charset="0"/>
                          <a:ea typeface="Arial" panose="020B0604020202020204" pitchFamily="34" charset="0"/>
                        </a:rPr>
                        <a:t> The writer presents an organizational strategy that </a:t>
                      </a:r>
                      <a:r>
                        <a:rPr lang="en-US" sz="1200" b="1" i="1">
                          <a:solidFill>
                            <a:srgbClr val="000000"/>
                          </a:solidFill>
                          <a:effectLst/>
                          <a:highlight>
                            <a:srgbClr val="F2DBDB"/>
                          </a:highlight>
                          <a:latin typeface="Arial" panose="020B0604020202020204" pitchFamily="34" charset="0"/>
                          <a:ea typeface="Arial" panose="020B0604020202020204" pitchFamily="34" charset="0"/>
                        </a:rPr>
                        <a:t>is inconsistent with the genre or disciplinary features of structure</a:t>
                      </a:r>
                      <a:r>
                        <a:rPr lang="en-US" sz="1200">
                          <a:solidFill>
                            <a:srgbClr val="000000"/>
                          </a:solidFill>
                          <a:effectLst/>
                          <a:highlight>
                            <a:srgbClr val="F2DBDB"/>
                          </a:highlight>
                          <a:latin typeface="Arial" panose="020B0604020202020204" pitchFamily="34" charset="0"/>
                          <a:ea typeface="Arial" panose="020B0604020202020204" pitchFamily="34" charset="0"/>
                        </a:rPr>
                        <a:t> in support of the writer’s purpose.</a:t>
                      </a:r>
                      <a:endParaRPr lang="en-US" sz="1600">
                        <a:effectLst/>
                        <a:highlight>
                          <a:srgbClr val="F2DBDB"/>
                        </a:highligh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a:effectLst/>
                          <a:highlight>
                            <a:srgbClr val="F2DBDB"/>
                          </a:highlight>
                          <a:latin typeface="Arial" panose="020B0604020202020204" pitchFamily="34" charset="0"/>
                          <a:ea typeface="Arial" panose="020B0604020202020204" pitchFamily="34" charset="0"/>
                        </a:rPr>
                        <a:t> </a:t>
                      </a:r>
                      <a:endParaRPr lang="en-US" sz="1600">
                        <a:effectLst/>
                        <a:highlight>
                          <a:srgbClr val="F2DBDB"/>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a:txBody>
                    <a:bodyPr/>
                    <a:lstStyle/>
                    <a:p>
                      <a:pPr marL="0" marR="0">
                        <a:lnSpc>
                          <a:spcPct val="115000"/>
                        </a:lnSpc>
                        <a:spcBef>
                          <a:spcPts val="0"/>
                        </a:spcBef>
                        <a:spcAft>
                          <a:spcPts val="0"/>
                        </a:spcAft>
                      </a:pPr>
                      <a:r>
                        <a:rPr lang="en-US" sz="1200" dirty="0">
                          <a:solidFill>
                            <a:srgbClr val="000000"/>
                          </a:solidFill>
                          <a:effectLst/>
                          <a:highlight>
                            <a:srgbClr val="F2DBDB"/>
                          </a:highlight>
                          <a:latin typeface="Arial" panose="020B0604020202020204" pitchFamily="34" charset="0"/>
                          <a:ea typeface="Arial" panose="020B0604020202020204" pitchFamily="34" charset="0"/>
                        </a:rPr>
                        <a:t> The writer illustrates an organizational strategy, but some</a:t>
                      </a:r>
                      <a:r>
                        <a:rPr lang="en-US" sz="1200" i="1" dirty="0">
                          <a:solidFill>
                            <a:srgbClr val="000000"/>
                          </a:solidFill>
                          <a:effectLst/>
                          <a:highlight>
                            <a:srgbClr val="F2DBDB"/>
                          </a:highlight>
                          <a:latin typeface="Arial" panose="020B0604020202020204" pitchFamily="34" charset="0"/>
                          <a:ea typeface="Arial" panose="020B0604020202020204" pitchFamily="34" charset="0"/>
                        </a:rPr>
                        <a:t> </a:t>
                      </a:r>
                      <a:r>
                        <a:rPr lang="en-US" sz="1200" b="1" i="1" dirty="0">
                          <a:solidFill>
                            <a:srgbClr val="000000"/>
                          </a:solidFill>
                          <a:effectLst/>
                          <a:highlight>
                            <a:srgbClr val="F2DBDB"/>
                          </a:highlight>
                          <a:latin typeface="Arial" panose="020B0604020202020204" pitchFamily="34" charset="0"/>
                          <a:ea typeface="Arial" panose="020B0604020202020204" pitchFamily="34" charset="0"/>
                        </a:rPr>
                        <a:t>features </a:t>
                      </a:r>
                      <a:r>
                        <a:rPr lang="en-US" sz="1200" b="1" dirty="0">
                          <a:solidFill>
                            <a:srgbClr val="000000"/>
                          </a:solidFill>
                          <a:effectLst/>
                          <a:highlight>
                            <a:srgbClr val="F2DBDB"/>
                          </a:highlight>
                          <a:latin typeface="Arial" panose="020B0604020202020204" pitchFamily="34" charset="0"/>
                          <a:ea typeface="Arial" panose="020B0604020202020204" pitchFamily="34" charset="0"/>
                        </a:rPr>
                        <a:t>of organization </a:t>
                      </a:r>
                      <a:r>
                        <a:rPr lang="en-US" sz="1200" b="1" i="1" dirty="0">
                          <a:solidFill>
                            <a:srgbClr val="000000"/>
                          </a:solidFill>
                          <a:effectLst/>
                          <a:highlight>
                            <a:srgbClr val="F2DBDB"/>
                          </a:highlight>
                          <a:latin typeface="Arial" panose="020B0604020202020204" pitchFamily="34" charset="0"/>
                          <a:ea typeface="Arial" panose="020B0604020202020204" pitchFamily="34" charset="0"/>
                        </a:rPr>
                        <a:t>detract from meaning and/or are not appropriate for the writing situation</a:t>
                      </a:r>
                      <a:r>
                        <a:rPr lang="en-US" sz="1200" dirty="0">
                          <a:solidFill>
                            <a:srgbClr val="000000"/>
                          </a:solidFill>
                          <a:effectLst/>
                          <a:highlight>
                            <a:srgbClr val="F2DBDB"/>
                          </a:highlight>
                          <a:latin typeface="Arial" panose="020B0604020202020204" pitchFamily="34" charset="0"/>
                          <a:ea typeface="Arial" panose="020B0604020202020204" pitchFamily="34" charset="0"/>
                        </a:rPr>
                        <a:t>.</a:t>
                      </a:r>
                      <a:endParaRPr lang="en-US" sz="1600" dirty="0">
                        <a:effectLst/>
                        <a:highlight>
                          <a:srgbClr val="F2DBDB"/>
                        </a:highligh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dirty="0">
                          <a:effectLst/>
                          <a:highlight>
                            <a:srgbClr val="F2DBDB"/>
                          </a:highlight>
                          <a:latin typeface="Arial" panose="020B0604020202020204" pitchFamily="34" charset="0"/>
                          <a:ea typeface="Arial" panose="020B0604020202020204" pitchFamily="34" charset="0"/>
                        </a:rPr>
                        <a:t> </a:t>
                      </a:r>
                      <a:endParaRPr lang="en-US" sz="1600" dirty="0">
                        <a:effectLst/>
                        <a:highlight>
                          <a:srgbClr val="F2DBDB"/>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extLst>
                  <a:ext uri="{0D108BD9-81ED-4DB2-BD59-A6C34878D82A}">
                    <a16:rowId xmlns:a16="http://schemas.microsoft.com/office/drawing/2014/main" val="1596789824"/>
                  </a:ext>
                </a:extLst>
              </a:tr>
              <a:tr h="1643795">
                <a:tc>
                  <a:txBody>
                    <a:bodyPr/>
                    <a:lstStyle/>
                    <a:p>
                      <a:pPr marL="0" marR="0">
                        <a:lnSpc>
                          <a:spcPct val="115000"/>
                        </a:lnSpc>
                        <a:spcBef>
                          <a:spcPts val="0"/>
                        </a:spcBef>
                        <a:spcAft>
                          <a:spcPts val="0"/>
                        </a:spcAft>
                      </a:pPr>
                      <a:r>
                        <a:rPr lang="en-US" sz="1800" b="1" dirty="0">
                          <a:solidFill>
                            <a:srgbClr val="FFFFFF"/>
                          </a:solidFill>
                          <a:effectLst/>
                          <a:highlight>
                            <a:srgbClr val="C0504D"/>
                          </a:highlight>
                          <a:latin typeface="Arial" panose="020B0604020202020204" pitchFamily="34" charset="0"/>
                          <a:ea typeface="Arial" panose="020B0604020202020204" pitchFamily="34" charset="0"/>
                        </a:rPr>
                        <a:t>Conventions of Syntax and Mechanics</a:t>
                      </a:r>
                      <a:endParaRPr lang="en-US" sz="2400" dirty="0">
                        <a:effectLst/>
                        <a:highlight>
                          <a:srgbClr val="C0504D"/>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0504D"/>
                    </a:solidFill>
                  </a:tcPr>
                </a:tc>
                <a:tc>
                  <a:txBody>
                    <a:bodyPr/>
                    <a:lstStyle/>
                    <a:p>
                      <a:pPr marL="0" marR="0">
                        <a:lnSpc>
                          <a:spcPct val="115000"/>
                        </a:lnSpc>
                        <a:spcBef>
                          <a:spcPts val="0"/>
                        </a:spcBef>
                        <a:spcAft>
                          <a:spcPts val="0"/>
                        </a:spcAft>
                      </a:pPr>
                      <a:r>
                        <a:rPr lang="en-US" sz="1200">
                          <a:solidFill>
                            <a:srgbClr val="000000"/>
                          </a:solidFill>
                          <a:effectLst/>
                          <a:highlight>
                            <a:srgbClr val="F2DBDB"/>
                          </a:highlight>
                          <a:latin typeface="Arial" panose="020B0604020202020204" pitchFamily="34" charset="0"/>
                          <a:ea typeface="Arial" panose="020B0604020202020204" pitchFamily="34" charset="0"/>
                        </a:rPr>
                        <a:t> The writer</a:t>
                      </a:r>
                      <a:r>
                        <a:rPr lang="en-US" sz="1200" i="1">
                          <a:solidFill>
                            <a:srgbClr val="000000"/>
                          </a:solidFill>
                          <a:effectLst/>
                          <a:highlight>
                            <a:srgbClr val="F2DBDB"/>
                          </a:highlight>
                          <a:latin typeface="Arial" panose="020B0604020202020204" pitchFamily="34" charset="0"/>
                          <a:ea typeface="Arial" panose="020B0604020202020204" pitchFamily="34" charset="0"/>
                        </a:rPr>
                        <a:t> </a:t>
                      </a:r>
                      <a:r>
                        <a:rPr lang="en-US" sz="1200">
                          <a:solidFill>
                            <a:srgbClr val="000000"/>
                          </a:solidFill>
                          <a:effectLst/>
                          <a:highlight>
                            <a:srgbClr val="F2DBDB"/>
                          </a:highlight>
                          <a:latin typeface="Arial" panose="020B0604020202020204" pitchFamily="34" charset="0"/>
                          <a:ea typeface="Arial" panose="020B0604020202020204" pitchFamily="34" charset="0"/>
                        </a:rPr>
                        <a:t>sustains</a:t>
                      </a:r>
                      <a:r>
                        <a:rPr lang="en-US" sz="1200" i="1">
                          <a:solidFill>
                            <a:srgbClr val="000000"/>
                          </a:solidFill>
                          <a:effectLst/>
                          <a:highlight>
                            <a:srgbClr val="F2DBDB"/>
                          </a:highlight>
                          <a:latin typeface="Arial" panose="020B0604020202020204" pitchFamily="34" charset="0"/>
                          <a:ea typeface="Arial" panose="020B0604020202020204" pitchFamily="34" charset="0"/>
                        </a:rPr>
                        <a:t> </a:t>
                      </a:r>
                      <a:r>
                        <a:rPr lang="en-US" sz="1200" b="1" i="1">
                          <a:solidFill>
                            <a:srgbClr val="000000"/>
                          </a:solidFill>
                          <a:effectLst/>
                          <a:highlight>
                            <a:srgbClr val="F2DBDB"/>
                          </a:highlight>
                          <a:latin typeface="Arial" panose="020B0604020202020204" pitchFamily="34" charset="0"/>
                          <a:ea typeface="Arial" panose="020B0604020202020204" pitchFamily="34" charset="0"/>
                        </a:rPr>
                        <a:t>precise attention to</a:t>
                      </a:r>
                      <a:r>
                        <a:rPr lang="en-US" sz="1200" i="1">
                          <a:solidFill>
                            <a:srgbClr val="000000"/>
                          </a:solidFill>
                          <a:effectLst/>
                          <a:highlight>
                            <a:srgbClr val="F2DBDB"/>
                          </a:highlight>
                          <a:latin typeface="Arial" panose="020B0604020202020204" pitchFamily="34" charset="0"/>
                          <a:ea typeface="Arial" panose="020B0604020202020204" pitchFamily="34" charset="0"/>
                        </a:rPr>
                        <a:t> </a:t>
                      </a:r>
                      <a:r>
                        <a:rPr lang="en-US" sz="1200">
                          <a:solidFill>
                            <a:srgbClr val="000000"/>
                          </a:solidFill>
                          <a:effectLst/>
                          <a:highlight>
                            <a:srgbClr val="F2DBDB"/>
                          </a:highlight>
                          <a:latin typeface="Arial" panose="020B0604020202020204" pitchFamily="34" charset="0"/>
                          <a:ea typeface="Arial" panose="020B0604020202020204" pitchFamily="34" charset="0"/>
                        </a:rPr>
                        <a:t>grammar, mechanics, and syntax in a manner </a:t>
                      </a:r>
                      <a:r>
                        <a:rPr lang="en-US" sz="1200" b="1" i="1">
                          <a:solidFill>
                            <a:srgbClr val="000000"/>
                          </a:solidFill>
                          <a:effectLst/>
                          <a:highlight>
                            <a:srgbClr val="F2DBDB"/>
                          </a:highlight>
                          <a:latin typeface="Arial" panose="020B0604020202020204" pitchFamily="34" charset="0"/>
                          <a:ea typeface="Arial" panose="020B0604020202020204" pitchFamily="34" charset="0"/>
                        </a:rPr>
                        <a:t>consistent with the purpose, audience, and writing situation and that enhances the clarity of the writer's message</a:t>
                      </a:r>
                      <a:r>
                        <a:rPr lang="en-US" sz="1200" b="1">
                          <a:solidFill>
                            <a:srgbClr val="000000"/>
                          </a:solidFill>
                          <a:effectLst/>
                          <a:highlight>
                            <a:srgbClr val="F2DBDB"/>
                          </a:highlight>
                          <a:latin typeface="Arial" panose="020B0604020202020204" pitchFamily="34" charset="0"/>
                          <a:ea typeface="Arial" panose="020B0604020202020204" pitchFamily="34" charset="0"/>
                        </a:rPr>
                        <a:t>.</a:t>
                      </a:r>
                      <a:endParaRPr lang="en-US" sz="1600">
                        <a:effectLst/>
                        <a:highlight>
                          <a:srgbClr val="F2DBDB"/>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a:txBody>
                    <a:bodyPr/>
                    <a:lstStyle/>
                    <a:p>
                      <a:pPr marL="0" marR="0">
                        <a:lnSpc>
                          <a:spcPct val="115000"/>
                        </a:lnSpc>
                        <a:spcBef>
                          <a:spcPts val="0"/>
                        </a:spcBef>
                        <a:spcAft>
                          <a:spcPts val="0"/>
                        </a:spcAft>
                      </a:pPr>
                      <a:r>
                        <a:rPr lang="en-US" sz="1200">
                          <a:solidFill>
                            <a:srgbClr val="000000"/>
                          </a:solidFill>
                          <a:effectLst/>
                          <a:highlight>
                            <a:srgbClr val="F2DBDB"/>
                          </a:highlight>
                          <a:latin typeface="Arial" panose="020B0604020202020204" pitchFamily="34" charset="0"/>
                          <a:ea typeface="Arial" panose="020B0604020202020204" pitchFamily="34" charset="0"/>
                        </a:rPr>
                        <a:t>The writer develops grammar, mechanics, and syntax </a:t>
                      </a:r>
                      <a:r>
                        <a:rPr lang="en-US" sz="1200" b="1" i="1">
                          <a:solidFill>
                            <a:srgbClr val="000000"/>
                          </a:solidFill>
                          <a:effectLst/>
                          <a:highlight>
                            <a:srgbClr val="F2DBDB"/>
                          </a:highlight>
                          <a:latin typeface="Arial" panose="020B0604020202020204" pitchFamily="34" charset="0"/>
                          <a:ea typeface="Arial" panose="020B0604020202020204" pitchFamily="34" charset="0"/>
                        </a:rPr>
                        <a:t>in a manner that clearly aligns with purpose, audience, and writing situation</a:t>
                      </a:r>
                      <a:r>
                        <a:rPr lang="en-US" sz="1200">
                          <a:solidFill>
                            <a:srgbClr val="000000"/>
                          </a:solidFill>
                          <a:effectLst/>
                          <a:highlight>
                            <a:srgbClr val="F2DBDB"/>
                          </a:highlight>
                          <a:latin typeface="Arial" panose="020B0604020202020204" pitchFamily="34" charset="0"/>
                          <a:ea typeface="Arial" panose="020B0604020202020204" pitchFamily="34" charset="0"/>
                        </a:rPr>
                        <a:t>.</a:t>
                      </a:r>
                      <a:endParaRPr lang="en-US" sz="1600">
                        <a:effectLst/>
                        <a:highlight>
                          <a:srgbClr val="F2DBDB"/>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a:txBody>
                    <a:bodyPr/>
                    <a:lstStyle/>
                    <a:p>
                      <a:pPr marL="0" marR="0">
                        <a:lnSpc>
                          <a:spcPct val="115000"/>
                        </a:lnSpc>
                        <a:spcBef>
                          <a:spcPts val="0"/>
                        </a:spcBef>
                        <a:spcAft>
                          <a:spcPts val="0"/>
                        </a:spcAft>
                      </a:pPr>
                      <a:r>
                        <a:rPr lang="en-US" sz="1200">
                          <a:solidFill>
                            <a:srgbClr val="000000"/>
                          </a:solidFill>
                          <a:effectLst/>
                          <a:highlight>
                            <a:srgbClr val="F2DBDB"/>
                          </a:highlight>
                          <a:latin typeface="Arial" panose="020B0604020202020204" pitchFamily="34" charset="0"/>
                          <a:ea typeface="Arial" panose="020B0604020202020204" pitchFamily="34" charset="0"/>
                        </a:rPr>
                        <a:t>The writer uses grammar, mechanics, and syntax that convey purpose, audience, and context </a:t>
                      </a:r>
                      <a:r>
                        <a:rPr lang="en-US" sz="1200" b="1">
                          <a:solidFill>
                            <a:srgbClr val="000000"/>
                          </a:solidFill>
                          <a:effectLst/>
                          <a:highlight>
                            <a:srgbClr val="F2DBDB"/>
                          </a:highlight>
                          <a:latin typeface="Arial" panose="020B0604020202020204" pitchFamily="34" charset="0"/>
                          <a:ea typeface="Arial" panose="020B0604020202020204" pitchFamily="34" charset="0"/>
                        </a:rPr>
                        <a:t>with </a:t>
                      </a:r>
                      <a:r>
                        <a:rPr lang="en-US" sz="1200" b="1" i="1">
                          <a:solidFill>
                            <a:srgbClr val="000000"/>
                          </a:solidFill>
                          <a:effectLst/>
                          <a:highlight>
                            <a:srgbClr val="F2DBDB"/>
                          </a:highlight>
                          <a:latin typeface="Arial" panose="020B0604020202020204" pitchFamily="34" charset="0"/>
                          <a:ea typeface="Arial" panose="020B0604020202020204" pitchFamily="34" charset="0"/>
                        </a:rPr>
                        <a:t>a few</a:t>
                      </a:r>
                      <a:r>
                        <a:rPr lang="en-US" sz="1200" b="1">
                          <a:solidFill>
                            <a:srgbClr val="000000"/>
                          </a:solidFill>
                          <a:effectLst/>
                          <a:highlight>
                            <a:srgbClr val="F2DBDB"/>
                          </a:highlight>
                          <a:latin typeface="Arial" panose="020B0604020202020204" pitchFamily="34" charset="0"/>
                          <a:ea typeface="Arial" panose="020B0604020202020204" pitchFamily="34" charset="0"/>
                        </a:rPr>
                        <a:t> </a:t>
                      </a:r>
                      <a:r>
                        <a:rPr lang="en-US" sz="1200" b="1" i="1">
                          <a:solidFill>
                            <a:srgbClr val="000000"/>
                          </a:solidFill>
                          <a:effectLst/>
                          <a:highlight>
                            <a:srgbClr val="F2DBDB"/>
                          </a:highlight>
                          <a:latin typeface="Arial" panose="020B0604020202020204" pitchFamily="34" charset="0"/>
                          <a:ea typeface="Arial" panose="020B0604020202020204" pitchFamily="34" charset="0"/>
                        </a:rPr>
                        <a:t>instances where meaning is unclear</a:t>
                      </a:r>
                      <a:r>
                        <a:rPr lang="en-US" sz="1200">
                          <a:solidFill>
                            <a:srgbClr val="000000"/>
                          </a:solidFill>
                          <a:effectLst/>
                          <a:highlight>
                            <a:srgbClr val="F2DBDB"/>
                          </a:highlight>
                          <a:latin typeface="Arial" panose="020B0604020202020204" pitchFamily="34" charset="0"/>
                          <a:ea typeface="Arial" panose="020B0604020202020204" pitchFamily="34" charset="0"/>
                        </a:rPr>
                        <a:t>.</a:t>
                      </a:r>
                      <a:endParaRPr lang="en-US" sz="1600">
                        <a:effectLst/>
                        <a:highlight>
                          <a:srgbClr val="F2DBDB"/>
                        </a:highligh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200">
                          <a:effectLst/>
                          <a:highlight>
                            <a:srgbClr val="F2DBDB"/>
                          </a:highlight>
                          <a:latin typeface="Arial" panose="020B0604020202020204" pitchFamily="34" charset="0"/>
                          <a:ea typeface="Arial" panose="020B0604020202020204" pitchFamily="34" charset="0"/>
                        </a:rPr>
                        <a:t> </a:t>
                      </a:r>
                      <a:endParaRPr lang="en-US" sz="1600">
                        <a:effectLst/>
                        <a:highlight>
                          <a:srgbClr val="F2DBDB"/>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tc>
                  <a:txBody>
                    <a:bodyPr/>
                    <a:lstStyle/>
                    <a:p>
                      <a:pPr marL="0" marR="0">
                        <a:lnSpc>
                          <a:spcPct val="115000"/>
                        </a:lnSpc>
                        <a:spcBef>
                          <a:spcPts val="0"/>
                        </a:spcBef>
                        <a:spcAft>
                          <a:spcPts val="0"/>
                        </a:spcAft>
                      </a:pPr>
                      <a:r>
                        <a:rPr lang="en-US" sz="1200" dirty="0">
                          <a:solidFill>
                            <a:srgbClr val="000000"/>
                          </a:solidFill>
                          <a:effectLst/>
                          <a:highlight>
                            <a:srgbClr val="F2DBDB"/>
                          </a:highlight>
                          <a:latin typeface="Arial" panose="020B0604020202020204" pitchFamily="34" charset="0"/>
                          <a:ea typeface="Arial" panose="020B0604020202020204" pitchFamily="34" charset="0"/>
                        </a:rPr>
                        <a:t>The writer uses grammar, mechanics, and syntax with</a:t>
                      </a:r>
                      <a:r>
                        <a:rPr lang="en-US" sz="1200" i="1" dirty="0">
                          <a:solidFill>
                            <a:srgbClr val="000000"/>
                          </a:solidFill>
                          <a:effectLst/>
                          <a:highlight>
                            <a:srgbClr val="F2DBDB"/>
                          </a:highlight>
                          <a:latin typeface="Arial" panose="020B0604020202020204" pitchFamily="34" charset="0"/>
                          <a:ea typeface="Arial" panose="020B0604020202020204" pitchFamily="34" charset="0"/>
                        </a:rPr>
                        <a:t> </a:t>
                      </a:r>
                      <a:r>
                        <a:rPr lang="en-US" sz="1200" b="1" i="1" dirty="0">
                          <a:solidFill>
                            <a:srgbClr val="000000"/>
                          </a:solidFill>
                          <a:effectLst/>
                          <a:highlight>
                            <a:srgbClr val="F2DBDB"/>
                          </a:highlight>
                          <a:latin typeface="Arial" panose="020B0604020202020204" pitchFamily="34" charset="0"/>
                          <a:ea typeface="Arial" panose="020B0604020202020204" pitchFamily="34" charset="0"/>
                        </a:rPr>
                        <a:t>frequent instances that impede</a:t>
                      </a:r>
                      <a:r>
                        <a:rPr lang="en-US" sz="1200" b="1" dirty="0">
                          <a:solidFill>
                            <a:srgbClr val="000000"/>
                          </a:solidFill>
                          <a:effectLst/>
                          <a:highlight>
                            <a:srgbClr val="F2DBDB"/>
                          </a:highlight>
                          <a:latin typeface="Arial" panose="020B0604020202020204" pitchFamily="34" charset="0"/>
                          <a:ea typeface="Arial" panose="020B0604020202020204" pitchFamily="34" charset="0"/>
                        </a:rPr>
                        <a:t> </a:t>
                      </a:r>
                      <a:r>
                        <a:rPr lang="en-US" sz="1200" b="1" i="1" dirty="0">
                          <a:solidFill>
                            <a:srgbClr val="000000"/>
                          </a:solidFill>
                          <a:effectLst/>
                          <a:highlight>
                            <a:srgbClr val="F2DBDB"/>
                          </a:highlight>
                          <a:latin typeface="Arial" panose="020B0604020202020204" pitchFamily="34" charset="0"/>
                          <a:ea typeface="Arial" panose="020B0604020202020204" pitchFamily="34" charset="0"/>
                        </a:rPr>
                        <a:t>meaning</a:t>
                      </a:r>
                      <a:r>
                        <a:rPr lang="en-US" sz="1200" dirty="0">
                          <a:solidFill>
                            <a:srgbClr val="000000"/>
                          </a:solidFill>
                          <a:effectLst/>
                          <a:highlight>
                            <a:srgbClr val="F2DBDB"/>
                          </a:highlight>
                          <a:latin typeface="Arial" panose="020B0604020202020204" pitchFamily="34" charset="0"/>
                          <a:ea typeface="Arial" panose="020B0604020202020204" pitchFamily="34" charset="0"/>
                        </a:rPr>
                        <a:t> and that sometimes do not align with purpose, audience, and context.</a:t>
                      </a:r>
                      <a:endParaRPr lang="en-US" sz="1600" dirty="0">
                        <a:effectLst/>
                        <a:highlight>
                          <a:srgbClr val="F2DBDB"/>
                        </a:highlight>
                        <a:latin typeface="Arial" panose="020B0604020202020204" pitchFamily="34" charset="0"/>
                        <a:ea typeface="Arial" panose="020B0604020202020204"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BDB"/>
                    </a:solidFill>
                  </a:tcPr>
                </a:tc>
                <a:extLst>
                  <a:ext uri="{0D108BD9-81ED-4DB2-BD59-A6C34878D82A}">
                    <a16:rowId xmlns:a16="http://schemas.microsoft.com/office/drawing/2014/main" val="3033784484"/>
                  </a:ext>
                </a:extLst>
              </a:tr>
            </a:tbl>
          </a:graphicData>
        </a:graphic>
      </p:graphicFrame>
      <p:sp>
        <p:nvSpPr>
          <p:cNvPr id="8" name="TextBox 7">
            <a:extLst>
              <a:ext uri="{FF2B5EF4-FFF2-40B4-BE49-F238E27FC236}">
                <a16:creationId xmlns:a16="http://schemas.microsoft.com/office/drawing/2014/main" id="{5A6FEF0C-FD7F-31B4-C88B-956F7CB43A86}"/>
              </a:ext>
            </a:extLst>
          </p:cNvPr>
          <p:cNvSpPr txBox="1"/>
          <p:nvPr/>
        </p:nvSpPr>
        <p:spPr>
          <a:xfrm rot="20923481">
            <a:off x="16317096" y="953587"/>
            <a:ext cx="842218" cy="7406641"/>
          </a:xfrm>
          <a:prstGeom prst="rect">
            <a:avLst/>
          </a:prstGeom>
          <a:noFill/>
        </p:spPr>
        <p:txBody>
          <a:bodyPr vert="wordArtVert" wrap="square" rtlCol="0">
            <a:spAutoFit/>
          </a:bodyPr>
          <a:lstStyle/>
          <a:p>
            <a:r>
              <a:rPr lang="en-US" sz="3600" b="1" dirty="0">
                <a:solidFill>
                  <a:schemeClr val="bg2"/>
                </a:solidFill>
                <a:latin typeface="Aptos Black" panose="020F0502020204030204" pitchFamily="34" charset="0"/>
              </a:rPr>
              <a:t>The Process</a:t>
            </a:r>
          </a:p>
        </p:txBody>
      </p:sp>
    </p:spTree>
    <p:extLst>
      <p:ext uri="{BB962C8B-B14F-4D97-AF65-F5344CB8AC3E}">
        <p14:creationId xmlns:p14="http://schemas.microsoft.com/office/powerpoint/2010/main" val="2842255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1C328C-0D32-D115-CF0D-31376E622EFB}"/>
              </a:ext>
            </a:extLst>
          </p:cNvPr>
          <p:cNvSpPr txBox="1"/>
          <p:nvPr/>
        </p:nvSpPr>
        <p:spPr>
          <a:xfrm>
            <a:off x="4712676" y="1083212"/>
            <a:ext cx="6696222" cy="769441"/>
          </a:xfrm>
          <a:prstGeom prst="rect">
            <a:avLst/>
          </a:prstGeom>
          <a:noFill/>
        </p:spPr>
        <p:txBody>
          <a:bodyPr wrap="square" rtlCol="0">
            <a:spAutoFit/>
          </a:bodyPr>
          <a:lstStyle/>
          <a:p>
            <a:r>
              <a:rPr lang="en-US" sz="4400" dirty="0">
                <a:solidFill>
                  <a:schemeClr val="bg2"/>
                </a:solidFill>
              </a:rPr>
              <a:t>Early career vs Late career</a:t>
            </a:r>
          </a:p>
        </p:txBody>
      </p:sp>
      <p:sp>
        <p:nvSpPr>
          <p:cNvPr id="3" name="TextBox 2">
            <a:extLst>
              <a:ext uri="{FF2B5EF4-FFF2-40B4-BE49-F238E27FC236}">
                <a16:creationId xmlns:a16="http://schemas.microsoft.com/office/drawing/2014/main" id="{CBEE0CD5-09F0-1ED2-0B1E-AB4C5BA9BA81}"/>
              </a:ext>
            </a:extLst>
          </p:cNvPr>
          <p:cNvSpPr txBox="1"/>
          <p:nvPr/>
        </p:nvSpPr>
        <p:spPr>
          <a:xfrm>
            <a:off x="2743201" y="3263706"/>
            <a:ext cx="6274192" cy="4401205"/>
          </a:xfrm>
          <a:prstGeom prst="rect">
            <a:avLst/>
          </a:prstGeom>
          <a:noFill/>
        </p:spPr>
        <p:txBody>
          <a:bodyPr wrap="square" rtlCol="0">
            <a:spAutoFit/>
          </a:bodyPr>
          <a:lstStyle/>
          <a:p>
            <a:r>
              <a:rPr lang="en-US" sz="4000" dirty="0">
                <a:solidFill>
                  <a:srgbClr val="002060"/>
                </a:solidFill>
              </a:rPr>
              <a:t>Early </a:t>
            </a:r>
            <a:r>
              <a:rPr lang="en-US" sz="4000" dirty="0">
                <a:solidFill>
                  <a:schemeClr val="bg2"/>
                </a:solidFill>
              </a:rPr>
              <a:t>career</a:t>
            </a:r>
          </a:p>
          <a:p>
            <a:endParaRPr lang="en-US" sz="4000" dirty="0">
              <a:solidFill>
                <a:schemeClr val="bg2"/>
              </a:solidFill>
            </a:endParaRPr>
          </a:p>
          <a:p>
            <a:pPr marL="285750" indent="-285750">
              <a:buFont typeface="Wingdings" panose="05000000000000000000" pitchFamily="2" charset="2"/>
              <a:buChar char="v"/>
            </a:pPr>
            <a:r>
              <a:rPr lang="en-US" sz="4000" dirty="0">
                <a:solidFill>
                  <a:schemeClr val="bg2"/>
                </a:solidFill>
              </a:rPr>
              <a:t>Less than 25 completed units</a:t>
            </a:r>
          </a:p>
          <a:p>
            <a:pPr marL="285750" indent="-285750">
              <a:buFont typeface="Wingdings" panose="05000000000000000000" pitchFamily="2" charset="2"/>
              <a:buChar char="v"/>
            </a:pPr>
            <a:r>
              <a:rPr lang="en-US" sz="4000" dirty="0">
                <a:solidFill>
                  <a:schemeClr val="bg2"/>
                </a:solidFill>
              </a:rPr>
              <a:t>Directed self-placement for English</a:t>
            </a:r>
          </a:p>
          <a:p>
            <a:pPr marL="285750" indent="-285750">
              <a:buFont typeface="Wingdings" panose="05000000000000000000" pitchFamily="2" charset="2"/>
              <a:buChar char="v"/>
            </a:pPr>
            <a:r>
              <a:rPr lang="en-US" sz="4000" dirty="0">
                <a:solidFill>
                  <a:schemeClr val="bg2"/>
                </a:solidFill>
              </a:rPr>
              <a:t>364 artifacts</a:t>
            </a:r>
          </a:p>
        </p:txBody>
      </p:sp>
      <p:sp>
        <p:nvSpPr>
          <p:cNvPr id="4" name="TextBox 3">
            <a:extLst>
              <a:ext uri="{FF2B5EF4-FFF2-40B4-BE49-F238E27FC236}">
                <a16:creationId xmlns:a16="http://schemas.microsoft.com/office/drawing/2014/main" id="{ABC4F936-9839-B9F5-8939-F56CE8DE95BB}"/>
              </a:ext>
            </a:extLst>
          </p:cNvPr>
          <p:cNvSpPr txBox="1"/>
          <p:nvPr/>
        </p:nvSpPr>
        <p:spPr>
          <a:xfrm>
            <a:off x="9439421" y="3263706"/>
            <a:ext cx="6105378" cy="5016758"/>
          </a:xfrm>
          <a:prstGeom prst="rect">
            <a:avLst/>
          </a:prstGeom>
          <a:noFill/>
        </p:spPr>
        <p:txBody>
          <a:bodyPr wrap="square" rtlCol="0">
            <a:spAutoFit/>
          </a:bodyPr>
          <a:lstStyle/>
          <a:p>
            <a:r>
              <a:rPr lang="en-US" sz="4000" dirty="0">
                <a:solidFill>
                  <a:schemeClr val="bg1"/>
                </a:solidFill>
              </a:rPr>
              <a:t>Late Career</a:t>
            </a:r>
          </a:p>
          <a:p>
            <a:endParaRPr lang="en-US" sz="4000" dirty="0">
              <a:solidFill>
                <a:schemeClr val="bg1"/>
              </a:solidFill>
            </a:endParaRPr>
          </a:p>
          <a:p>
            <a:pPr marL="571500" indent="-571500">
              <a:buFont typeface="Wingdings" panose="05000000000000000000" pitchFamily="2" charset="2"/>
              <a:buChar char="v"/>
            </a:pPr>
            <a:r>
              <a:rPr lang="en-US" sz="4000" dirty="0">
                <a:solidFill>
                  <a:schemeClr val="bg1"/>
                </a:solidFill>
              </a:rPr>
              <a:t>More than 75 completed units</a:t>
            </a:r>
          </a:p>
          <a:p>
            <a:pPr marL="285750" indent="-285750">
              <a:buFont typeface="Wingdings" panose="05000000000000000000" pitchFamily="2" charset="2"/>
              <a:buChar char="v"/>
            </a:pPr>
            <a:r>
              <a:rPr lang="en-US" sz="4000" dirty="0">
                <a:solidFill>
                  <a:schemeClr val="bg1"/>
                </a:solidFill>
              </a:rPr>
              <a:t>Tier two Gen Ed courses</a:t>
            </a:r>
          </a:p>
          <a:p>
            <a:pPr marL="285750" indent="-285750">
              <a:buFont typeface="Wingdings" panose="05000000000000000000" pitchFamily="2" charset="2"/>
              <a:buChar char="v"/>
            </a:pPr>
            <a:r>
              <a:rPr lang="en-US" sz="4000" dirty="0">
                <a:solidFill>
                  <a:schemeClr val="bg1"/>
                </a:solidFill>
              </a:rPr>
              <a:t>Upper division writing intensive courses</a:t>
            </a:r>
          </a:p>
          <a:p>
            <a:pPr marL="285750" indent="-285750">
              <a:buFont typeface="Wingdings" panose="05000000000000000000" pitchFamily="2" charset="2"/>
              <a:buChar char="v"/>
            </a:pPr>
            <a:r>
              <a:rPr lang="en-US" sz="4000" dirty="0">
                <a:solidFill>
                  <a:schemeClr val="bg1"/>
                </a:solidFill>
              </a:rPr>
              <a:t>364 artifacts</a:t>
            </a:r>
          </a:p>
        </p:txBody>
      </p:sp>
      <p:pic>
        <p:nvPicPr>
          <p:cNvPr id="6" name="Picture 2">
            <a:extLst>
              <a:ext uri="{FF2B5EF4-FFF2-40B4-BE49-F238E27FC236}">
                <a16:creationId xmlns:a16="http://schemas.microsoft.com/office/drawing/2014/main" id="{D46A9661-380A-BDD8-4EB0-EAA2036E6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84" y="-136167"/>
            <a:ext cx="3073631" cy="3977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385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25A6DCE6-E5F7-357D-9FD4-FD34F3CE5C35}"/>
              </a:ext>
            </a:extLst>
          </p:cNvPr>
          <p:cNvSpPr>
            <a:spLocks noChangeArrowheads="1"/>
          </p:cNvSpPr>
          <p:nvPr/>
        </p:nvSpPr>
        <p:spPr bwMode="auto">
          <a:xfrm>
            <a:off x="6862763" y="3081338"/>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1DBC9E66-6334-3A92-D5C9-49256FD2EEBD}"/>
              </a:ext>
            </a:extLst>
          </p:cNvPr>
          <p:cNvSpPr>
            <a:spLocks noChangeArrowheads="1"/>
          </p:cNvSpPr>
          <p:nvPr/>
        </p:nvSpPr>
        <p:spPr bwMode="auto">
          <a:xfrm>
            <a:off x="6862763" y="3081338"/>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 name="image2.png" descr="Chart">
            <a:extLst>
              <a:ext uri="{FF2B5EF4-FFF2-40B4-BE49-F238E27FC236}">
                <a16:creationId xmlns:a16="http://schemas.microsoft.com/office/drawing/2014/main" id="{42F50DD5-89D9-E0DF-5D43-059691FD80B0}"/>
              </a:ext>
            </a:extLst>
          </p:cNvPr>
          <p:cNvPicPr/>
          <p:nvPr/>
        </p:nvPicPr>
        <p:blipFill>
          <a:blip r:embed="rId2"/>
          <a:srcRect/>
          <a:stretch>
            <a:fillRect/>
          </a:stretch>
        </p:blipFill>
        <p:spPr>
          <a:xfrm>
            <a:off x="391886" y="851717"/>
            <a:ext cx="8388668" cy="5373642"/>
          </a:xfrm>
          <a:prstGeom prst="rect">
            <a:avLst/>
          </a:prstGeom>
          <a:ln/>
        </p:spPr>
      </p:pic>
      <p:pic>
        <p:nvPicPr>
          <p:cNvPr id="11" name="image1.png" descr="Chart">
            <a:extLst>
              <a:ext uri="{FF2B5EF4-FFF2-40B4-BE49-F238E27FC236}">
                <a16:creationId xmlns:a16="http://schemas.microsoft.com/office/drawing/2014/main" id="{9B7C06F4-A02E-BF26-50FD-04474A340343}"/>
              </a:ext>
            </a:extLst>
          </p:cNvPr>
          <p:cNvPicPr/>
          <p:nvPr/>
        </p:nvPicPr>
        <p:blipFill>
          <a:blip r:embed="rId3"/>
          <a:srcRect/>
          <a:stretch>
            <a:fillRect/>
          </a:stretch>
        </p:blipFill>
        <p:spPr>
          <a:xfrm>
            <a:off x="9361126" y="4325257"/>
            <a:ext cx="8388668" cy="5373642"/>
          </a:xfrm>
          <a:prstGeom prst="rect">
            <a:avLst/>
          </a:prstGeom>
          <a:ln/>
        </p:spPr>
      </p:pic>
    </p:spTree>
    <p:extLst>
      <p:ext uri="{BB962C8B-B14F-4D97-AF65-F5344CB8AC3E}">
        <p14:creationId xmlns:p14="http://schemas.microsoft.com/office/powerpoint/2010/main" val="1198042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86C317-F89F-19BA-5606-FA801ACC1D69}"/>
              </a:ext>
            </a:extLst>
          </p:cNvPr>
          <p:cNvSpPr txBox="1"/>
          <p:nvPr/>
        </p:nvSpPr>
        <p:spPr>
          <a:xfrm>
            <a:off x="1155018" y="914401"/>
            <a:ext cx="15977964" cy="584775"/>
          </a:xfrm>
          <a:prstGeom prst="rect">
            <a:avLst/>
          </a:prstGeom>
          <a:noFill/>
        </p:spPr>
        <p:txBody>
          <a:bodyPr wrap="none" rtlCol="0">
            <a:spAutoFit/>
          </a:bodyPr>
          <a:lstStyle/>
          <a:p>
            <a:pPr marL="0" marR="0">
              <a:spcBef>
                <a:spcPts val="0"/>
              </a:spcBef>
              <a:spcAft>
                <a:spcPts val="0"/>
              </a:spcAft>
              <a:tabLst>
                <a:tab pos="3848100" algn="l"/>
              </a:tabLst>
            </a:pPr>
            <a:r>
              <a:rPr lang="en-US" sz="3200" i="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Samples from Classes Taught by Writing Across the Curriculum (WAC) Faculty Fellows</a:t>
            </a:r>
            <a:endParaRPr lang="en-US" sz="32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FD78E9E-8014-D580-C9E7-7D019A0E9260}"/>
              </a:ext>
            </a:extLst>
          </p:cNvPr>
          <p:cNvSpPr txBox="1"/>
          <p:nvPr/>
        </p:nvSpPr>
        <p:spPr>
          <a:xfrm>
            <a:off x="520505" y="2034957"/>
            <a:ext cx="5880296" cy="3108543"/>
          </a:xfrm>
          <a:prstGeom prst="rect">
            <a:avLst/>
          </a:prstGeom>
          <a:noFill/>
        </p:spPr>
        <p:txBody>
          <a:bodyPr wrap="square" rtlCol="0">
            <a:spAutoFit/>
          </a:bodyPr>
          <a:lstStyle/>
          <a:p>
            <a:pPr marL="514350" marR="0" lvl="0" indent="-514350">
              <a:spcBef>
                <a:spcPts val="0"/>
              </a:spcBef>
              <a:spcAft>
                <a:spcPts val="0"/>
              </a:spcAft>
              <a:buFont typeface="Wingdings" panose="05000000000000000000" pitchFamily="2" charset="2"/>
              <a:buChar char="v"/>
              <a:tabLst>
                <a:tab pos="3848100" algn="l"/>
              </a:tabLst>
            </a:pPr>
            <a:r>
              <a:rPr lang="en-US" sz="2800" u="none" strike="noStrike"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 small subset of late-career artifacts were collected from students enrolled in courses taught by instructors who participated in the 2021 Writing Across the Curriculum (WAC) Faculty Fellows training. </a:t>
            </a:r>
          </a:p>
        </p:txBody>
      </p:sp>
      <p:sp>
        <p:nvSpPr>
          <p:cNvPr id="4" name="TextBox 3">
            <a:extLst>
              <a:ext uri="{FF2B5EF4-FFF2-40B4-BE49-F238E27FC236}">
                <a16:creationId xmlns:a16="http://schemas.microsoft.com/office/drawing/2014/main" id="{62B7486B-F5C4-C545-7BED-DB3DEF811452}"/>
              </a:ext>
            </a:extLst>
          </p:cNvPr>
          <p:cNvSpPr txBox="1"/>
          <p:nvPr/>
        </p:nvSpPr>
        <p:spPr>
          <a:xfrm>
            <a:off x="520505" y="5416062"/>
            <a:ext cx="5444198" cy="3539430"/>
          </a:xfrm>
          <a:prstGeom prst="rect">
            <a:avLst/>
          </a:prstGeom>
          <a:noFill/>
        </p:spPr>
        <p:txBody>
          <a:bodyPr wrap="square" rtlCol="0">
            <a:spAutoFit/>
          </a:bodyPr>
          <a:lstStyle/>
          <a:p>
            <a:pPr marL="457200" indent="-457200">
              <a:buFont typeface="Wingdings" panose="05000000000000000000" pitchFamily="2" charset="2"/>
              <a:buChar char="v"/>
            </a:pPr>
            <a:r>
              <a:rPr lang="en-US" sz="2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Across the Curriculum (WAC) Faculty Fellows training showed significantly stronger results (p = .02) in this assessment on two rubric dimensions (context and purpose of writing, conventions of organization).</a:t>
            </a:r>
            <a:endParaRPr lang="en-US" sz="2800" dirty="0">
              <a:solidFill>
                <a:schemeClr val="bg1"/>
              </a:solidFill>
            </a:endParaRPr>
          </a:p>
        </p:txBody>
      </p:sp>
      <p:pic>
        <p:nvPicPr>
          <p:cNvPr id="5" name="Picture 4">
            <a:extLst>
              <a:ext uri="{FF2B5EF4-FFF2-40B4-BE49-F238E27FC236}">
                <a16:creationId xmlns:a16="http://schemas.microsoft.com/office/drawing/2014/main" id="{9EC156FA-3D78-2B04-5C62-D098CD8DDDE0}"/>
              </a:ext>
            </a:extLst>
          </p:cNvPr>
          <p:cNvPicPr>
            <a:picLocks noChangeAspect="1"/>
          </p:cNvPicPr>
          <p:nvPr/>
        </p:nvPicPr>
        <p:blipFill>
          <a:blip r:embed="rId2"/>
          <a:stretch>
            <a:fillRect/>
          </a:stretch>
        </p:blipFill>
        <p:spPr>
          <a:xfrm>
            <a:off x="6974773" y="3137151"/>
            <a:ext cx="10697051" cy="6601154"/>
          </a:xfrm>
          <a:prstGeom prst="rect">
            <a:avLst/>
          </a:prstGeom>
        </p:spPr>
      </p:pic>
    </p:spTree>
    <p:extLst>
      <p:ext uri="{BB962C8B-B14F-4D97-AF65-F5344CB8AC3E}">
        <p14:creationId xmlns:p14="http://schemas.microsoft.com/office/powerpoint/2010/main" val="587448685"/>
      </p:ext>
    </p:extLst>
  </p:cSld>
  <p:clrMapOvr>
    <a:masterClrMapping/>
  </p:clrMapOvr>
</p:sld>
</file>

<file path=ppt/theme/theme1.xml><?xml version="1.0" encoding="utf-8"?>
<a:theme xmlns:a="http://schemas.openxmlformats.org/drawingml/2006/main" name="Office Theme">
  <a:themeElements>
    <a:clrScheme name="UArizona">
      <a:dk1>
        <a:srgbClr val="0C234B"/>
      </a:dk1>
      <a:lt1>
        <a:srgbClr val="FFFFFF"/>
      </a:lt1>
      <a:dk2>
        <a:srgbClr val="1F497D"/>
      </a:dk2>
      <a:lt2>
        <a:srgbClr val="FFFFFF"/>
      </a:lt2>
      <a:accent1>
        <a:srgbClr val="25669A"/>
      </a:accent1>
      <a:accent2>
        <a:srgbClr val="BB1B29"/>
      </a:accent2>
      <a:accent3>
        <a:srgbClr val="EF4056"/>
      </a:accent3>
      <a:accent4>
        <a:srgbClr val="90DAEF"/>
      </a:accent4>
      <a:accent5>
        <a:srgbClr val="25669A"/>
      </a:accent5>
      <a:accent6>
        <a:srgbClr val="1E5188"/>
      </a:accent6>
      <a:hlink>
        <a:srgbClr val="FFFFFF"/>
      </a:hlink>
      <a:folHlink>
        <a:srgbClr val="BB1B2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1 UArizona Dynamic Template" id="{A8548F78-6254-C64D-A233-B6AB675BA646}" vid="{476E7385-C7DC-104F-B86C-3E89BCF873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65A5E1A3580F40A2A1603940F547A8" ma:contentTypeVersion="16" ma:contentTypeDescription="Create a new document." ma:contentTypeScope="" ma:versionID="5504e66fcfca032d0b39129cd1fa8869">
  <xsd:schema xmlns:xsd="http://www.w3.org/2001/XMLSchema" xmlns:xs="http://www.w3.org/2001/XMLSchema" xmlns:p="http://schemas.microsoft.com/office/2006/metadata/properties" xmlns:ns3="c834d788-77e9-412d-a65f-0ab805c6393f" xmlns:ns4="c72ddd17-7fff-4a00-8c96-f784a2924d21" targetNamespace="http://schemas.microsoft.com/office/2006/metadata/properties" ma:root="true" ma:fieldsID="6980493f64c34135f3183ac4ab5e5d02" ns3:_="" ns4:_="">
    <xsd:import namespace="c834d788-77e9-412d-a65f-0ab805c6393f"/>
    <xsd:import namespace="c72ddd17-7fff-4a00-8c96-f784a2924d2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_activity" minOccurs="0"/>
                <xsd:element ref="ns3:MediaServiceObjectDetectorVersions" minOccurs="0"/>
                <xsd:element ref="ns3:MediaServiceSystemTags" minOccurs="0"/>
                <xsd:element ref="ns4:SharedWithUsers" minOccurs="0"/>
                <xsd:element ref="ns4:SharedWithDetails" minOccurs="0"/>
                <xsd:element ref="ns4:SharingHintHash"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34d788-77e9-412d-a65f-0ab805c639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2ddd17-7fff-4a00-8c96-f784a2924d21"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c834d788-77e9-412d-a65f-0ab805c6393f" xsi:nil="true"/>
  </documentManagement>
</p:properties>
</file>

<file path=customXml/itemProps1.xml><?xml version="1.0" encoding="utf-8"?>
<ds:datastoreItem xmlns:ds="http://schemas.openxmlformats.org/officeDocument/2006/customXml" ds:itemID="{2FC042DD-022A-4F4B-9F20-1FA05A61D5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34d788-77e9-412d-a65f-0ab805c6393f"/>
    <ds:schemaRef ds:uri="c72ddd17-7fff-4a00-8c96-f784a2924d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0E69B3-C015-4347-ACAA-F4556FBC7543}">
  <ds:schemaRefs>
    <ds:schemaRef ds:uri="http://schemas.microsoft.com/sharepoint/v3/contenttype/forms"/>
  </ds:schemaRefs>
</ds:datastoreItem>
</file>

<file path=customXml/itemProps3.xml><?xml version="1.0" encoding="utf-8"?>
<ds:datastoreItem xmlns:ds="http://schemas.openxmlformats.org/officeDocument/2006/customXml" ds:itemID="{C360D858-4B75-44C9-95BD-20747BA88A9D}">
  <ds:schemaRefs>
    <ds:schemaRef ds:uri="http://schemas.microsoft.com/office/2006/metadata/properties"/>
    <ds:schemaRef ds:uri="http://schemas.microsoft.com/office/2006/documentManagement/types"/>
    <ds:schemaRef ds:uri="http://purl.org/dc/dcmitype/"/>
    <ds:schemaRef ds:uri="c834d788-77e9-412d-a65f-0ab805c6393f"/>
    <ds:schemaRef ds:uri="http://purl.org/dc/elements/1.1/"/>
    <ds:schemaRef ds:uri="http://purl.org/dc/terms/"/>
    <ds:schemaRef ds:uri="http://www.w3.org/XML/1998/namespace"/>
    <ds:schemaRef ds:uri="http://schemas.openxmlformats.org/package/2006/metadata/core-properties"/>
    <ds:schemaRef ds:uri="http://schemas.microsoft.com/office/infopath/2007/PartnerControls"/>
    <ds:schemaRef ds:uri="c72ddd17-7fff-4a00-8c96-f784a2924d21"/>
  </ds:schemaRefs>
</ds:datastoreItem>
</file>

<file path=docProps/app.xml><?xml version="1.0" encoding="utf-8"?>
<Properties xmlns="http://schemas.openxmlformats.org/officeDocument/2006/extended-properties" xmlns:vt="http://schemas.openxmlformats.org/officeDocument/2006/docPropsVTypes">
  <Template>UArizona</Template>
  <TotalTime>8537</TotalTime>
  <Words>3124</Words>
  <Application>Microsoft Office PowerPoint</Application>
  <PresentationFormat>Custom</PresentationFormat>
  <Paragraphs>283</Paragraphs>
  <Slides>24</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Aptos</vt:lpstr>
      <vt:lpstr>Aptos Black</vt:lpstr>
      <vt:lpstr>Arial</vt:lpstr>
      <vt:lpstr>Brush Script MT</vt:lpstr>
      <vt:lpstr>Calibri</vt:lpstr>
      <vt:lpstr>Oxygen</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Estrella, Jessica V - (jestrella)</dc:creator>
  <cp:lastModifiedBy>Elaine Marchello</cp:lastModifiedBy>
  <cp:revision>9</cp:revision>
  <cp:lastPrinted>2024-04-23T15:22:43Z</cp:lastPrinted>
  <dcterms:created xsi:type="dcterms:W3CDTF">2021-03-09T20:21:21Z</dcterms:created>
  <dcterms:modified xsi:type="dcterms:W3CDTF">2024-04-24T15:05:40Z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0x0101007065A5E1A3580F40A2A1603940F547A8</vt:lpwstr>
  </property>
</Properties>
</file>