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75" r:id="rId3"/>
    <p:sldId id="257" r:id="rId4"/>
    <p:sldId id="276" r:id="rId5"/>
    <p:sldId id="258" r:id="rId6"/>
    <p:sldId id="259" r:id="rId7"/>
    <p:sldId id="260" r:id="rId8"/>
    <p:sldId id="261" r:id="rId9"/>
    <p:sldId id="263" r:id="rId10"/>
    <p:sldId id="262" r:id="rId11"/>
    <p:sldId id="277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48DBD"/>
    <a:srgbClr val="E2EAEC"/>
    <a:srgbClr val="81D3EB"/>
    <a:srgbClr val="EF40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327"/>
  </p:normalViewPr>
  <p:slideViewPr>
    <p:cSldViewPr snapToGrid="0" snapToObjects="1" showGuides="1">
      <p:cViewPr varScale="1">
        <p:scale>
          <a:sx n="119" d="100"/>
          <a:sy n="119" d="100"/>
        </p:scale>
        <p:origin x="96" y="276"/>
      </p:cViewPr>
      <p:guideLst>
        <p:guide orient="horz" pos="204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B1A47-52D8-9E45-8958-B0F72A9CD4F7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1C3B3-489B-224C-8E39-360F8252E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13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86e7d8b173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86e7d8b173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UCATT Contact Information with Image</a:t>
            </a:r>
            <a:endParaRPr i="1"/>
          </a:p>
        </p:txBody>
      </p:sp>
    </p:spTree>
    <p:extLst>
      <p:ext uri="{BB962C8B-B14F-4D97-AF65-F5344CB8AC3E}">
        <p14:creationId xmlns:p14="http://schemas.microsoft.com/office/powerpoint/2010/main" val="3890941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901B6-60BB-4C4A-A629-2E3FD57F90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 b="1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E0C8B4-D03D-A14A-A258-426C6405D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31035-A6BD-0645-8FE1-3A5447320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A201-03A6-AF4E-A61F-F2B7046B7D8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DC38C-1629-EB45-9E5F-DBE083451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EB5CE-B016-E64D-8EA7-B962C77B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218B6-5F41-7949-9587-E53605D8A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44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le and Text">
  <p:cSld name="Tile and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737633" y="1664933"/>
            <a:ext cx="10780000" cy="39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643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image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03C2F-28C7-9D4C-B633-FBD0C7535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5B8CA1-D059-D146-AD1E-2A99DD26C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A201-03A6-AF4E-A61F-F2B7046B7D8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38B05-D50A-484F-87B0-7E929A7EA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8BAC01-290A-0B48-B2E0-5E3C805BC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218B6-5F41-7949-9587-E53605D8A74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B15E08-CE78-304E-94E9-45854D337E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55620" y="2054384"/>
            <a:ext cx="1574800" cy="1574800"/>
          </a:xfrm>
          <a:custGeom>
            <a:avLst/>
            <a:gdLst>
              <a:gd name="connsiteX0" fmla="*/ 787400 w 1574800"/>
              <a:gd name="connsiteY0" fmla="*/ 0 h 1574800"/>
              <a:gd name="connsiteX1" fmla="*/ 1574800 w 1574800"/>
              <a:gd name="connsiteY1" fmla="*/ 787400 h 1574800"/>
              <a:gd name="connsiteX2" fmla="*/ 787400 w 1574800"/>
              <a:gd name="connsiteY2" fmla="*/ 1574800 h 1574800"/>
              <a:gd name="connsiteX3" fmla="*/ 0 w 1574800"/>
              <a:gd name="connsiteY3" fmla="*/ 787400 h 1574800"/>
              <a:gd name="connsiteX4" fmla="*/ 787400 w 1574800"/>
              <a:gd name="connsiteY4" fmla="*/ 0 h 157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4800" h="1574800">
                <a:moveTo>
                  <a:pt x="787400" y="0"/>
                </a:moveTo>
                <a:cubicBezTo>
                  <a:pt x="1222269" y="0"/>
                  <a:pt x="1574800" y="352531"/>
                  <a:pt x="1574800" y="787400"/>
                </a:cubicBezTo>
                <a:cubicBezTo>
                  <a:pt x="1574800" y="1222269"/>
                  <a:pt x="1222269" y="1574800"/>
                  <a:pt x="787400" y="1574800"/>
                </a:cubicBezTo>
                <a:cubicBezTo>
                  <a:pt x="352531" y="1574800"/>
                  <a:pt x="0" y="1222269"/>
                  <a:pt x="0" y="787400"/>
                </a:cubicBezTo>
                <a:cubicBezTo>
                  <a:pt x="0" y="352531"/>
                  <a:pt x="352531" y="0"/>
                  <a:pt x="787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FA79F65-3AD3-BF45-BCEF-C2BFC26415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38341" y="2054384"/>
            <a:ext cx="1574800" cy="1574800"/>
          </a:xfrm>
          <a:custGeom>
            <a:avLst/>
            <a:gdLst>
              <a:gd name="connsiteX0" fmla="*/ 787400 w 1574800"/>
              <a:gd name="connsiteY0" fmla="*/ 0 h 1574800"/>
              <a:gd name="connsiteX1" fmla="*/ 1574800 w 1574800"/>
              <a:gd name="connsiteY1" fmla="*/ 787400 h 1574800"/>
              <a:gd name="connsiteX2" fmla="*/ 787400 w 1574800"/>
              <a:gd name="connsiteY2" fmla="*/ 1574800 h 1574800"/>
              <a:gd name="connsiteX3" fmla="*/ 0 w 1574800"/>
              <a:gd name="connsiteY3" fmla="*/ 787400 h 1574800"/>
              <a:gd name="connsiteX4" fmla="*/ 787400 w 1574800"/>
              <a:gd name="connsiteY4" fmla="*/ 0 h 157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4800" h="1574800">
                <a:moveTo>
                  <a:pt x="787400" y="0"/>
                </a:moveTo>
                <a:cubicBezTo>
                  <a:pt x="1222269" y="0"/>
                  <a:pt x="1574800" y="352531"/>
                  <a:pt x="1574800" y="787400"/>
                </a:cubicBezTo>
                <a:cubicBezTo>
                  <a:pt x="1574800" y="1222269"/>
                  <a:pt x="1222269" y="1574800"/>
                  <a:pt x="787400" y="1574800"/>
                </a:cubicBezTo>
                <a:cubicBezTo>
                  <a:pt x="352531" y="1574800"/>
                  <a:pt x="0" y="1222269"/>
                  <a:pt x="0" y="787400"/>
                </a:cubicBezTo>
                <a:cubicBezTo>
                  <a:pt x="0" y="352531"/>
                  <a:pt x="352531" y="0"/>
                  <a:pt x="787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03F2E0-0829-384A-BD00-014385E1AD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21141" y="2054384"/>
            <a:ext cx="1574800" cy="1574800"/>
          </a:xfrm>
          <a:custGeom>
            <a:avLst/>
            <a:gdLst>
              <a:gd name="connsiteX0" fmla="*/ 787400 w 1574800"/>
              <a:gd name="connsiteY0" fmla="*/ 0 h 1574800"/>
              <a:gd name="connsiteX1" fmla="*/ 1574800 w 1574800"/>
              <a:gd name="connsiteY1" fmla="*/ 787400 h 1574800"/>
              <a:gd name="connsiteX2" fmla="*/ 787400 w 1574800"/>
              <a:gd name="connsiteY2" fmla="*/ 1574800 h 1574800"/>
              <a:gd name="connsiteX3" fmla="*/ 0 w 1574800"/>
              <a:gd name="connsiteY3" fmla="*/ 787400 h 1574800"/>
              <a:gd name="connsiteX4" fmla="*/ 787400 w 1574800"/>
              <a:gd name="connsiteY4" fmla="*/ 0 h 157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4800" h="1574800">
                <a:moveTo>
                  <a:pt x="787400" y="0"/>
                </a:moveTo>
                <a:cubicBezTo>
                  <a:pt x="1222269" y="0"/>
                  <a:pt x="1574800" y="352531"/>
                  <a:pt x="1574800" y="787400"/>
                </a:cubicBezTo>
                <a:cubicBezTo>
                  <a:pt x="1574800" y="1222269"/>
                  <a:pt x="1222269" y="1574800"/>
                  <a:pt x="787400" y="1574800"/>
                </a:cubicBezTo>
                <a:cubicBezTo>
                  <a:pt x="352531" y="1574800"/>
                  <a:pt x="0" y="1222269"/>
                  <a:pt x="0" y="787400"/>
                </a:cubicBezTo>
                <a:cubicBezTo>
                  <a:pt x="0" y="352531"/>
                  <a:pt x="352531" y="0"/>
                  <a:pt x="787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1F57DFE-4233-434D-97BE-E25B5DDD7F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03941" y="2054384"/>
            <a:ext cx="1574800" cy="1574800"/>
          </a:xfrm>
          <a:custGeom>
            <a:avLst/>
            <a:gdLst>
              <a:gd name="connsiteX0" fmla="*/ 787400 w 1574800"/>
              <a:gd name="connsiteY0" fmla="*/ 0 h 1574800"/>
              <a:gd name="connsiteX1" fmla="*/ 1574800 w 1574800"/>
              <a:gd name="connsiteY1" fmla="*/ 787400 h 1574800"/>
              <a:gd name="connsiteX2" fmla="*/ 787400 w 1574800"/>
              <a:gd name="connsiteY2" fmla="*/ 1574800 h 1574800"/>
              <a:gd name="connsiteX3" fmla="*/ 0 w 1574800"/>
              <a:gd name="connsiteY3" fmla="*/ 787400 h 1574800"/>
              <a:gd name="connsiteX4" fmla="*/ 787400 w 1574800"/>
              <a:gd name="connsiteY4" fmla="*/ 0 h 157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4800" h="1574800">
                <a:moveTo>
                  <a:pt x="787400" y="0"/>
                </a:moveTo>
                <a:cubicBezTo>
                  <a:pt x="1222269" y="0"/>
                  <a:pt x="1574800" y="352531"/>
                  <a:pt x="1574800" y="787400"/>
                </a:cubicBezTo>
                <a:cubicBezTo>
                  <a:pt x="1574800" y="1222269"/>
                  <a:pt x="1222269" y="1574800"/>
                  <a:pt x="787400" y="1574800"/>
                </a:cubicBezTo>
                <a:cubicBezTo>
                  <a:pt x="352531" y="1574800"/>
                  <a:pt x="0" y="1222269"/>
                  <a:pt x="0" y="787400"/>
                </a:cubicBezTo>
                <a:cubicBezTo>
                  <a:pt x="0" y="352531"/>
                  <a:pt x="352531" y="0"/>
                  <a:pt x="787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57E3E4-9FC6-274B-89DD-50211BC546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86741" y="2054384"/>
            <a:ext cx="1574800" cy="1574800"/>
          </a:xfrm>
          <a:custGeom>
            <a:avLst/>
            <a:gdLst>
              <a:gd name="connsiteX0" fmla="*/ 787400 w 1574800"/>
              <a:gd name="connsiteY0" fmla="*/ 0 h 1574800"/>
              <a:gd name="connsiteX1" fmla="*/ 1574800 w 1574800"/>
              <a:gd name="connsiteY1" fmla="*/ 787400 h 1574800"/>
              <a:gd name="connsiteX2" fmla="*/ 787400 w 1574800"/>
              <a:gd name="connsiteY2" fmla="*/ 1574800 h 1574800"/>
              <a:gd name="connsiteX3" fmla="*/ 0 w 1574800"/>
              <a:gd name="connsiteY3" fmla="*/ 787400 h 1574800"/>
              <a:gd name="connsiteX4" fmla="*/ 787400 w 1574800"/>
              <a:gd name="connsiteY4" fmla="*/ 0 h 157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4800" h="1574800">
                <a:moveTo>
                  <a:pt x="787400" y="0"/>
                </a:moveTo>
                <a:cubicBezTo>
                  <a:pt x="1222269" y="0"/>
                  <a:pt x="1574800" y="352531"/>
                  <a:pt x="1574800" y="787400"/>
                </a:cubicBezTo>
                <a:cubicBezTo>
                  <a:pt x="1574800" y="1222269"/>
                  <a:pt x="1222269" y="1574800"/>
                  <a:pt x="787400" y="1574800"/>
                </a:cubicBezTo>
                <a:cubicBezTo>
                  <a:pt x="352531" y="1574800"/>
                  <a:pt x="0" y="1222269"/>
                  <a:pt x="0" y="787400"/>
                </a:cubicBezTo>
                <a:cubicBezTo>
                  <a:pt x="0" y="352531"/>
                  <a:pt x="352531" y="0"/>
                  <a:pt x="787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522F20E-2F19-4B45-8E5B-3FEA6ED417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5620" y="3881438"/>
            <a:ext cx="1574800" cy="3651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Sample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5C80B792-039F-BB46-B638-5D8A7CBC63C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18100" y="3881438"/>
            <a:ext cx="1574800" cy="3651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Sample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201C05A-9711-5347-8841-CB7A08F085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80580" y="3871436"/>
            <a:ext cx="1574800" cy="3651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Sample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187FE381-2A90-E640-B66D-FBD05C1BED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14180" y="3881596"/>
            <a:ext cx="1574800" cy="3651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Sample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58DE223A-A2C5-F247-90EE-411F1341C4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07140" y="3881596"/>
            <a:ext cx="1574800" cy="3651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Sample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1739F53C-DABE-444A-9803-B2B1913714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45460" y="4358958"/>
            <a:ext cx="1574800" cy="102584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Sample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29EAC28D-1CB9-114C-BF3C-11EBF070A3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07940" y="4358958"/>
            <a:ext cx="1574800" cy="1036002"/>
          </a:xfr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Sample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850A946A-B33B-7347-A452-067B8EC301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80580" y="4361498"/>
            <a:ext cx="1574800" cy="10461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Sample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01132B8-B6CD-0E47-AB9F-E9ABA449C3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14180" y="4357210"/>
            <a:ext cx="1574800" cy="102759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Sample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EE61C038-9D09-DC4A-B803-63724B8681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07140" y="4357210"/>
            <a:ext cx="1574800" cy="1027590"/>
          </a:xfr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973841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C317D-2D32-6B45-A8E2-42B79322E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C8E079-7352-9D4F-9EF0-A05875CCF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A201-03A6-AF4E-A61F-F2B7046B7D8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58026F-E2B9-D040-AA6E-420842457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F2F93B-91BA-C242-8E8C-BC758DF0E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218B6-5F41-7949-9587-E53605D8A74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914DF4-9887-BE46-B874-3E7B4BBACC41}"/>
              </a:ext>
            </a:extLst>
          </p:cNvPr>
          <p:cNvSpPr/>
          <p:nvPr userDrawn="1"/>
        </p:nvSpPr>
        <p:spPr>
          <a:xfrm>
            <a:off x="1844040" y="2092960"/>
            <a:ext cx="2463800" cy="2854960"/>
          </a:xfrm>
          <a:prstGeom prst="rect">
            <a:avLst/>
          </a:prstGeom>
          <a:solidFill>
            <a:schemeClr val="bg1"/>
          </a:solidFill>
          <a:ln w="38100">
            <a:solidFill>
              <a:srgbClr val="81D3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E696948-3F4C-CB42-8478-649210BD53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2340" y="2408239"/>
            <a:ext cx="1727200" cy="456882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Sample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750B28B-3C08-CA43-9326-7363B0C59A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2180" y="2906078"/>
            <a:ext cx="1727200" cy="1716721"/>
          </a:xfrm>
        </p:spPr>
        <p:txBody>
          <a:bodyPr>
            <a:normAutofit/>
          </a:bodyPr>
          <a:lstStyle>
            <a:lvl1pPr marL="0" indent="0" algn="ctr">
              <a:buNone/>
              <a:defRPr sz="2000" b="0"/>
            </a:lvl1pPr>
          </a:lstStyle>
          <a:p>
            <a:pPr lvl="0"/>
            <a:r>
              <a:rPr lang="en-US" dirty="0"/>
              <a:t>Sample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5AE113-AA57-1A46-B47E-9CFFDC6D6BF9}"/>
              </a:ext>
            </a:extLst>
          </p:cNvPr>
          <p:cNvSpPr/>
          <p:nvPr userDrawn="1"/>
        </p:nvSpPr>
        <p:spPr>
          <a:xfrm>
            <a:off x="4841240" y="2103120"/>
            <a:ext cx="2463800" cy="2854960"/>
          </a:xfrm>
          <a:prstGeom prst="rect">
            <a:avLst/>
          </a:prstGeom>
          <a:solidFill>
            <a:schemeClr val="bg1"/>
          </a:solidFill>
          <a:ln w="38100">
            <a:solidFill>
              <a:srgbClr val="EF4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DBA799D4-AB69-B147-B50B-1615B0FC46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540" y="2418399"/>
            <a:ext cx="1727200" cy="456882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Sample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1259F6E-6914-5B43-A7DC-1162E4E348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99380" y="2916238"/>
            <a:ext cx="1727200" cy="1716721"/>
          </a:xfrm>
        </p:spPr>
        <p:txBody>
          <a:bodyPr>
            <a:normAutofit/>
          </a:bodyPr>
          <a:lstStyle>
            <a:lvl1pPr marL="0" indent="0" algn="ctr">
              <a:buNone/>
              <a:defRPr sz="2000" b="0"/>
            </a:lvl1pPr>
          </a:lstStyle>
          <a:p>
            <a:pPr lvl="0"/>
            <a:r>
              <a:rPr lang="en-US" dirty="0"/>
              <a:t>Sample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727876-C057-8145-BB13-69D3889533EB}"/>
              </a:ext>
            </a:extLst>
          </p:cNvPr>
          <p:cNvSpPr/>
          <p:nvPr userDrawn="1"/>
        </p:nvSpPr>
        <p:spPr>
          <a:xfrm>
            <a:off x="7838440" y="2103120"/>
            <a:ext cx="2463800" cy="2854960"/>
          </a:xfrm>
          <a:prstGeom prst="rect">
            <a:avLst/>
          </a:prstGeom>
          <a:solidFill>
            <a:schemeClr val="bg1"/>
          </a:solidFill>
          <a:ln w="38100">
            <a:solidFill>
              <a:srgbClr val="81D3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7CA592E-5DFD-CB42-9146-1138A52896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6740" y="2418399"/>
            <a:ext cx="1727200" cy="456882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Sample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1799927D-06F8-5744-A4D8-C971FCC685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6580" y="2916238"/>
            <a:ext cx="1727200" cy="1716721"/>
          </a:xfrm>
        </p:spPr>
        <p:txBody>
          <a:bodyPr>
            <a:normAutofit/>
          </a:bodyPr>
          <a:lstStyle>
            <a:lvl1pPr marL="0" indent="0" algn="ctr">
              <a:buNone/>
              <a:defRPr sz="2000" b="0"/>
            </a:lvl1pPr>
          </a:lstStyle>
          <a:p>
            <a:pPr lvl="0"/>
            <a:r>
              <a:rPr lang="en-US" dirty="0"/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686471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an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6F2C1-ED76-114D-8873-9C86317B7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7CD8E8-A33F-2040-9E8F-B7511135C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A201-03A6-AF4E-A61F-F2B7046B7D8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3CA2AE-1A3E-B441-936B-737216DB4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330F01-4FEC-DE49-A65C-00BB8743F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218B6-5F41-7949-9587-E53605D8A7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6355367-D3E4-3648-82E4-6561414B495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44600" y="1574799"/>
            <a:ext cx="4435475" cy="42068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DC5D548-F075-2E4B-BCCB-BB6B086E6FA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07480" y="1574799"/>
            <a:ext cx="4435475" cy="42068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AE44F2-5BBF-C941-BBCA-9702A5E04091}"/>
              </a:ext>
            </a:extLst>
          </p:cNvPr>
          <p:cNvCxnSpPr>
            <a:stCxn id="2" idx="2"/>
          </p:cNvCxnSpPr>
          <p:nvPr userDrawn="1"/>
        </p:nvCxnSpPr>
        <p:spPr>
          <a:xfrm>
            <a:off x="6096000" y="1690688"/>
            <a:ext cx="0" cy="3958272"/>
          </a:xfrm>
          <a:prstGeom prst="line">
            <a:avLst/>
          </a:prstGeom>
          <a:ln w="57150">
            <a:solidFill>
              <a:srgbClr val="E2EA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248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F184B-5F5C-CF45-A9CF-28D18188D6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9F58A-A214-AF47-9EFB-C07AB7703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A201-03A6-AF4E-A61F-F2B7046B7D8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749F0D-2B26-CC44-B4F2-556922F08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F2AF51-2439-064E-9B1E-7320E1293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218B6-5F41-7949-9587-E53605D8A74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E079AD-F9FE-DD41-804D-2B46B8C00002}"/>
              </a:ext>
            </a:extLst>
          </p:cNvPr>
          <p:cNvSpPr/>
          <p:nvPr userDrawn="1"/>
        </p:nvSpPr>
        <p:spPr>
          <a:xfrm>
            <a:off x="510540" y="2070100"/>
            <a:ext cx="2595880" cy="309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32684" dist="38100" dir="5400000" sx="101245" sy="101245" algn="t" rotWithShape="0">
              <a:srgbClr val="E2EAE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1A697B-8755-0647-8A13-70D3E349A995}"/>
              </a:ext>
            </a:extLst>
          </p:cNvPr>
          <p:cNvSpPr/>
          <p:nvPr userDrawn="1"/>
        </p:nvSpPr>
        <p:spPr>
          <a:xfrm>
            <a:off x="3373967" y="2070100"/>
            <a:ext cx="2595880" cy="309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32684" dist="38100" dir="5400000" sx="101245" sy="101245" algn="t" rotWithShape="0">
              <a:srgbClr val="E2EAE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CF7696-3B40-9940-86A9-AE6BFF57C3E3}"/>
              </a:ext>
            </a:extLst>
          </p:cNvPr>
          <p:cNvSpPr/>
          <p:nvPr userDrawn="1"/>
        </p:nvSpPr>
        <p:spPr>
          <a:xfrm>
            <a:off x="6237394" y="2070100"/>
            <a:ext cx="2595880" cy="309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32684" dist="38100" dir="5400000" sx="101245" sy="101245" algn="t" rotWithShape="0">
              <a:srgbClr val="E2EAE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C5C1D7-C40F-C84F-AB04-D424AD52827B}"/>
              </a:ext>
            </a:extLst>
          </p:cNvPr>
          <p:cNvSpPr/>
          <p:nvPr userDrawn="1"/>
        </p:nvSpPr>
        <p:spPr>
          <a:xfrm>
            <a:off x="9100820" y="2070100"/>
            <a:ext cx="2595880" cy="309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32684" dist="38100" dir="5400000" sx="101245" sy="101245" algn="t" rotWithShape="0">
              <a:srgbClr val="E2EAE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B61ECDE-A9D2-6748-B1C3-99BC2B9E42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84630" y="2192338"/>
            <a:ext cx="647700" cy="647700"/>
          </a:xfrm>
          <a:custGeom>
            <a:avLst/>
            <a:gdLst>
              <a:gd name="connsiteX0" fmla="*/ 444500 w 889000"/>
              <a:gd name="connsiteY0" fmla="*/ 0 h 889000"/>
              <a:gd name="connsiteX1" fmla="*/ 889000 w 889000"/>
              <a:gd name="connsiteY1" fmla="*/ 444500 h 889000"/>
              <a:gd name="connsiteX2" fmla="*/ 444500 w 889000"/>
              <a:gd name="connsiteY2" fmla="*/ 889000 h 889000"/>
              <a:gd name="connsiteX3" fmla="*/ 0 w 889000"/>
              <a:gd name="connsiteY3" fmla="*/ 444500 h 889000"/>
              <a:gd name="connsiteX4" fmla="*/ 444500 w 889000"/>
              <a:gd name="connsiteY4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000" h="889000">
                <a:moveTo>
                  <a:pt x="444500" y="0"/>
                </a:moveTo>
                <a:cubicBezTo>
                  <a:pt x="689991" y="0"/>
                  <a:pt x="889000" y="199009"/>
                  <a:pt x="889000" y="444500"/>
                </a:cubicBezTo>
                <a:cubicBezTo>
                  <a:pt x="889000" y="689991"/>
                  <a:pt x="689991" y="889000"/>
                  <a:pt x="444500" y="889000"/>
                </a:cubicBezTo>
                <a:cubicBezTo>
                  <a:pt x="199009" y="889000"/>
                  <a:pt x="0" y="689991"/>
                  <a:pt x="0" y="444500"/>
                </a:cubicBezTo>
                <a:cubicBezTo>
                  <a:pt x="0" y="199009"/>
                  <a:pt x="199009" y="0"/>
                  <a:pt x="4445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Pic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B2CFEAC-0F31-F949-A10E-5A59521FF0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48057" y="2192338"/>
            <a:ext cx="647700" cy="647700"/>
          </a:xfrm>
          <a:custGeom>
            <a:avLst/>
            <a:gdLst>
              <a:gd name="connsiteX0" fmla="*/ 444500 w 889000"/>
              <a:gd name="connsiteY0" fmla="*/ 0 h 889000"/>
              <a:gd name="connsiteX1" fmla="*/ 889000 w 889000"/>
              <a:gd name="connsiteY1" fmla="*/ 444500 h 889000"/>
              <a:gd name="connsiteX2" fmla="*/ 444500 w 889000"/>
              <a:gd name="connsiteY2" fmla="*/ 889000 h 889000"/>
              <a:gd name="connsiteX3" fmla="*/ 0 w 889000"/>
              <a:gd name="connsiteY3" fmla="*/ 444500 h 889000"/>
              <a:gd name="connsiteX4" fmla="*/ 444500 w 889000"/>
              <a:gd name="connsiteY4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000" h="889000">
                <a:moveTo>
                  <a:pt x="444500" y="0"/>
                </a:moveTo>
                <a:cubicBezTo>
                  <a:pt x="689991" y="0"/>
                  <a:pt x="889000" y="199009"/>
                  <a:pt x="889000" y="444500"/>
                </a:cubicBezTo>
                <a:cubicBezTo>
                  <a:pt x="889000" y="689991"/>
                  <a:pt x="689991" y="889000"/>
                  <a:pt x="444500" y="889000"/>
                </a:cubicBezTo>
                <a:cubicBezTo>
                  <a:pt x="199009" y="889000"/>
                  <a:pt x="0" y="689991"/>
                  <a:pt x="0" y="444500"/>
                </a:cubicBezTo>
                <a:cubicBezTo>
                  <a:pt x="0" y="199009"/>
                  <a:pt x="199009" y="0"/>
                  <a:pt x="4445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Pic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CB10A23-48FC-1049-99F5-59F95DD0409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11484" y="2192338"/>
            <a:ext cx="647700" cy="647700"/>
          </a:xfrm>
          <a:custGeom>
            <a:avLst/>
            <a:gdLst>
              <a:gd name="connsiteX0" fmla="*/ 444500 w 889000"/>
              <a:gd name="connsiteY0" fmla="*/ 0 h 889000"/>
              <a:gd name="connsiteX1" fmla="*/ 889000 w 889000"/>
              <a:gd name="connsiteY1" fmla="*/ 444500 h 889000"/>
              <a:gd name="connsiteX2" fmla="*/ 444500 w 889000"/>
              <a:gd name="connsiteY2" fmla="*/ 889000 h 889000"/>
              <a:gd name="connsiteX3" fmla="*/ 0 w 889000"/>
              <a:gd name="connsiteY3" fmla="*/ 444500 h 889000"/>
              <a:gd name="connsiteX4" fmla="*/ 444500 w 889000"/>
              <a:gd name="connsiteY4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000" h="889000">
                <a:moveTo>
                  <a:pt x="444500" y="0"/>
                </a:moveTo>
                <a:cubicBezTo>
                  <a:pt x="689991" y="0"/>
                  <a:pt x="889000" y="199009"/>
                  <a:pt x="889000" y="444500"/>
                </a:cubicBezTo>
                <a:cubicBezTo>
                  <a:pt x="889000" y="689991"/>
                  <a:pt x="689991" y="889000"/>
                  <a:pt x="444500" y="889000"/>
                </a:cubicBezTo>
                <a:cubicBezTo>
                  <a:pt x="199009" y="889000"/>
                  <a:pt x="0" y="689991"/>
                  <a:pt x="0" y="444500"/>
                </a:cubicBezTo>
                <a:cubicBezTo>
                  <a:pt x="0" y="199009"/>
                  <a:pt x="199009" y="0"/>
                  <a:pt x="4445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Pic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F24AF68-79B0-474D-8E7C-1F57A4F00B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074910" y="2192338"/>
            <a:ext cx="647700" cy="647700"/>
          </a:xfrm>
          <a:custGeom>
            <a:avLst/>
            <a:gdLst>
              <a:gd name="connsiteX0" fmla="*/ 444500 w 889000"/>
              <a:gd name="connsiteY0" fmla="*/ 0 h 889000"/>
              <a:gd name="connsiteX1" fmla="*/ 889000 w 889000"/>
              <a:gd name="connsiteY1" fmla="*/ 444500 h 889000"/>
              <a:gd name="connsiteX2" fmla="*/ 444500 w 889000"/>
              <a:gd name="connsiteY2" fmla="*/ 889000 h 889000"/>
              <a:gd name="connsiteX3" fmla="*/ 0 w 889000"/>
              <a:gd name="connsiteY3" fmla="*/ 444500 h 889000"/>
              <a:gd name="connsiteX4" fmla="*/ 444500 w 889000"/>
              <a:gd name="connsiteY4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000" h="889000">
                <a:moveTo>
                  <a:pt x="444500" y="0"/>
                </a:moveTo>
                <a:cubicBezTo>
                  <a:pt x="689991" y="0"/>
                  <a:pt x="889000" y="199009"/>
                  <a:pt x="889000" y="444500"/>
                </a:cubicBezTo>
                <a:cubicBezTo>
                  <a:pt x="889000" y="689991"/>
                  <a:pt x="689991" y="889000"/>
                  <a:pt x="444500" y="889000"/>
                </a:cubicBezTo>
                <a:cubicBezTo>
                  <a:pt x="199009" y="889000"/>
                  <a:pt x="0" y="689991"/>
                  <a:pt x="0" y="444500"/>
                </a:cubicBezTo>
                <a:cubicBezTo>
                  <a:pt x="0" y="199009"/>
                  <a:pt x="199009" y="0"/>
                  <a:pt x="4445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Pic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CCADAE2-AE8F-BC47-8BF7-6DDA8E192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9000" y="3162300"/>
            <a:ext cx="1854200" cy="419100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51CDE26B-10A4-A549-A73F-9B95B3A901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9000" y="3619500"/>
            <a:ext cx="1866900" cy="1149350"/>
          </a:xfrm>
        </p:spPr>
        <p:txBody>
          <a:bodyPr>
            <a:normAutofit/>
          </a:bodyPr>
          <a:lstStyle>
            <a:lvl1pPr marL="0" indent="0" algn="ctr">
              <a:buNone/>
              <a:defRPr sz="2000" b="0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60DB40D5-10A7-854F-8EA0-D121553B9E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33800" y="3175000"/>
            <a:ext cx="1854200" cy="419100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FB9A2CAC-5097-C344-847D-685A818616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33800" y="3632200"/>
            <a:ext cx="1866900" cy="1149350"/>
          </a:xfrm>
        </p:spPr>
        <p:txBody>
          <a:bodyPr>
            <a:normAutofit/>
          </a:bodyPr>
          <a:lstStyle>
            <a:lvl1pPr marL="0" indent="0" algn="ctr">
              <a:buNone/>
              <a:defRPr sz="2000" b="0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0534DCF-355E-1246-94F4-74F2B2E3F6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04000" y="3149600"/>
            <a:ext cx="1854200" cy="419100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F755C3DD-AEFE-6346-99BB-426E3676D4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4000" y="3606800"/>
            <a:ext cx="1866900" cy="1149350"/>
          </a:xfrm>
        </p:spPr>
        <p:txBody>
          <a:bodyPr>
            <a:normAutofit/>
          </a:bodyPr>
          <a:lstStyle>
            <a:lvl1pPr marL="0" indent="0" algn="ctr">
              <a:buNone/>
              <a:defRPr sz="2000" b="0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7507BB5E-4D33-D644-A7C0-DE95BEDE67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4200" y="3162300"/>
            <a:ext cx="1854200" cy="419100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58164C9C-40C0-EF43-8BBC-958357E5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74200" y="3619500"/>
            <a:ext cx="1866900" cy="1149350"/>
          </a:xfrm>
        </p:spPr>
        <p:txBody>
          <a:bodyPr>
            <a:normAutofit/>
          </a:bodyPr>
          <a:lstStyle>
            <a:lvl1pPr marL="0" indent="0" algn="ctr">
              <a:buNone/>
              <a:defRPr sz="2000" b="0"/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8270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CABF2-4970-1146-A7A5-45F220C508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114800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7E7492-4C35-0743-93F2-E0AB33A9D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A201-03A6-AF4E-A61F-F2B7046B7D8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04FA6E-CA14-8F42-AABE-1BB93F33D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0DC5F6-BD03-B14C-99A5-C1BA11D8F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218B6-5F41-7949-9587-E53605D8A74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09113-06FC-B94A-9665-CD49F4CCFD9C}"/>
              </a:ext>
            </a:extLst>
          </p:cNvPr>
          <p:cNvSpPr/>
          <p:nvPr userDrawn="1"/>
        </p:nvSpPr>
        <p:spPr>
          <a:xfrm>
            <a:off x="838200" y="2032000"/>
            <a:ext cx="4114800" cy="3568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32684" dist="38100" dir="5400000" sx="101245" sy="101245" algn="t" rotWithShape="0">
              <a:srgbClr val="E2EAE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195250-F546-D346-A650-D7BB3C90F9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46700" y="762000"/>
            <a:ext cx="6007100" cy="4838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CEB17F-9671-9043-B161-A41EE71ED0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6500" y="2438400"/>
            <a:ext cx="3352800" cy="508000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BE54627-4FDA-2D46-85B8-7182E41518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06500" y="2997200"/>
            <a:ext cx="3352800" cy="2171700"/>
          </a:xfrm>
        </p:spPr>
        <p:txBody>
          <a:bodyPr>
            <a:normAutofit/>
          </a:bodyPr>
          <a:lstStyle>
            <a:lvl1pPr marL="0" indent="0" algn="ctr">
              <a:buNone/>
              <a:defRPr sz="20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354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3DE64-E024-104A-A74C-9529009DC0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64B9B-DC63-9B4B-B7BE-38D019E55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A201-03A6-AF4E-A61F-F2B7046B7D8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265D5-D43F-5840-A8E1-54D311C14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6469C-26DB-9243-BE02-EE717800A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218B6-5F41-7949-9587-E53605D8A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53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232BA-900A-AF49-A7CC-90F73E67B1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E46872-0615-1549-9D98-F5038FDB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A201-03A6-AF4E-A61F-F2B7046B7D8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3A78A-850A-3142-97B0-9E9039DFA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1DC98-16CE-EE49-98C0-B1EFEE79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218B6-5F41-7949-9587-E53605D8A7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3D5D97-AEC2-1246-9196-3C3C192ECE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63688"/>
            <a:ext cx="12192000" cy="34782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5F565F-C2C7-494D-AD65-E30CF448FE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65900" y="5041900"/>
            <a:ext cx="5130800" cy="6985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80969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">
  <p:cSld name="Text and imag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5258400" cy="1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>
            <a:spLocks noGrp="1"/>
          </p:cNvSpPr>
          <p:nvPr>
            <p:ph type="pic" idx="2"/>
          </p:nvPr>
        </p:nvSpPr>
        <p:spPr>
          <a:xfrm>
            <a:off x="6076533" y="-38967"/>
            <a:ext cx="6180400" cy="58032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8"/>
          <p:cNvSpPr txBox="1">
            <a:spLocks noGrp="1"/>
          </p:cNvSpPr>
          <p:nvPr>
            <p:ph type="subTitle" idx="1"/>
          </p:nvPr>
        </p:nvSpPr>
        <p:spPr>
          <a:xfrm>
            <a:off x="605533" y="2235767"/>
            <a:ext cx="4902400" cy="35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081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292D39-ED1A-E241-89D1-A087060B9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00CFC-2715-FB4E-97A2-5E5C05CC7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7028C-1476-AD46-A477-51AF0ED68A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1A201-03A6-AF4E-A61F-F2B7046B7D8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049E3-1396-F14A-9E9E-CA057FDAB2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B0B23-1567-AD4F-BC90-98F2A4384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218B6-5F41-7949-9587-E53605D8A74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FBD3CB89-7BC9-00B0-98BD-34A348CF3CA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100820" y="5885180"/>
            <a:ext cx="2717800" cy="63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4B7A84-4E3D-6D93-387D-7281D2E3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</a:blip>
          <a:stretch>
            <a:fillRect/>
          </a:stretch>
        </p:blipFill>
        <p:spPr>
          <a:xfrm>
            <a:off x="0" y="5772295"/>
            <a:ext cx="6537960" cy="109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5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9" r:id="rId9"/>
    <p:sldLayoutId id="2147483660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b="1" kern="1200" spc="600">
          <a:solidFill>
            <a:schemeClr val="tx1">
              <a:lumMod val="65000"/>
              <a:lumOff val="35000"/>
            </a:schemeClr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 userDrawn="1">
          <p15:clr>
            <a:srgbClr val="F26B43"/>
          </p15:clr>
        </p15:guide>
        <p15:guide id="2" pos="7512" userDrawn="1">
          <p15:clr>
            <a:srgbClr val="F26B43"/>
          </p15:clr>
        </p15:guide>
        <p15:guide id="3" pos="168" userDrawn="1">
          <p15:clr>
            <a:srgbClr val="F26B43"/>
          </p15:clr>
        </p15:guide>
        <p15:guide id="4" orient="horz" pos="4152" userDrawn="1">
          <p15:clr>
            <a:srgbClr val="F26B43"/>
          </p15:clr>
        </p15:guide>
        <p15:guide id="5" pos="312" userDrawn="1">
          <p15:clr>
            <a:srgbClr val="F26B43"/>
          </p15:clr>
        </p15:guide>
        <p15:guide id="6" orient="horz" pos="288" userDrawn="1">
          <p15:clr>
            <a:srgbClr val="F26B43"/>
          </p15:clr>
        </p15:guide>
        <p15:guide id="7" pos="7368" userDrawn="1">
          <p15:clr>
            <a:srgbClr val="F26B43"/>
          </p15:clr>
        </p15:guide>
        <p15:guide id="8" orient="horz" pos="4008" userDrawn="1">
          <p15:clr>
            <a:srgbClr val="F26B43"/>
          </p15:clr>
        </p15:guide>
        <p15:guide id="9" orient="horz" pos="2736" userDrawn="1">
          <p15:clr>
            <a:srgbClr val="F26B43"/>
          </p15:clr>
        </p15:guide>
        <p15:guide id="10" orient="horz" pos="22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g"/><Relationship Id="rId5" Type="http://schemas.openxmlformats.org/officeDocument/2006/relationships/hyperlink" Target="https://ucatt.arizona.edu/" TargetMode="Externa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1323D-FDE1-1B85-4C4D-91FE61413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14800" cy="1325563"/>
          </a:xfrm>
        </p:spPr>
        <p:txBody>
          <a:bodyPr anchor="ctr">
            <a:normAutofit/>
          </a:bodyPr>
          <a:lstStyle/>
          <a:p>
            <a:r>
              <a:rPr lang="en-US" sz="4200"/>
              <a:t>Viewing All Angles</a:t>
            </a:r>
          </a:p>
        </p:txBody>
      </p:sp>
      <p:pic>
        <p:nvPicPr>
          <p:cNvPr id="5" name="Picture 4" descr="Blue puzzle pieces with one red puzzle forming a circle">
            <a:extLst>
              <a:ext uri="{FF2B5EF4-FFF2-40B4-BE49-F238E27FC236}">
                <a16:creationId xmlns:a16="http://schemas.microsoft.com/office/drawing/2014/main" id="{D4147281-07E3-4BDD-DD2E-15FD751D2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2" r="3566" b="-1"/>
          <a:stretch/>
        </p:blipFill>
        <p:spPr>
          <a:xfrm>
            <a:off x="5346700" y="762000"/>
            <a:ext cx="6007100" cy="4838700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FCBC23D-C5F3-2934-F583-6369615868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1080" y="4786514"/>
            <a:ext cx="3733800" cy="79779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Rebecca Pérez</a:t>
            </a:r>
          </a:p>
          <a:p>
            <a:r>
              <a:rPr lang="en-US" dirty="0"/>
              <a:t>Assistant Director, Instructional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C74EC-B438-2A95-71E7-5A65CCFD17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9200" y="2343150"/>
            <a:ext cx="3352800" cy="2171700"/>
          </a:xfrm>
        </p:spPr>
        <p:txBody>
          <a:bodyPr>
            <a:normAutofit/>
          </a:bodyPr>
          <a:lstStyle/>
          <a:p>
            <a:r>
              <a:rPr lang="en-US" sz="2400" dirty="0"/>
              <a:t>Utilizing the Unique Student Perspective for Formative Feedback </a:t>
            </a:r>
          </a:p>
        </p:txBody>
      </p:sp>
    </p:spTree>
    <p:extLst>
      <p:ext uri="{BB962C8B-B14F-4D97-AF65-F5344CB8AC3E}">
        <p14:creationId xmlns:p14="http://schemas.microsoft.com/office/powerpoint/2010/main" val="1053349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6BEF0-003B-459D-D627-00ED17E9D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Sifting Through the Comments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E89C38-9B02-4405-C623-D72DB39B5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04" y="1690688"/>
            <a:ext cx="4836057" cy="3727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5D7890-48C5-0916-CD9A-2A86E38D24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6" r="10404"/>
          <a:stretch/>
        </p:blipFill>
        <p:spPr>
          <a:xfrm>
            <a:off x="5781039" y="1633555"/>
            <a:ext cx="5781041" cy="3841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787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1B3DC-7887-AFF7-EDC6-059B3D1F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SCSs &amp; Program Assessment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E016D0-8241-F49D-E006-9D17EFF47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384" y="1381825"/>
            <a:ext cx="9701101" cy="37950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51BB87-9C84-66C0-026D-E71D269808BC}"/>
              </a:ext>
            </a:extLst>
          </p:cNvPr>
          <p:cNvSpPr txBox="1"/>
          <p:nvPr/>
        </p:nvSpPr>
        <p:spPr>
          <a:xfrm>
            <a:off x="1620982" y="5295207"/>
            <a:ext cx="4941096" cy="923330"/>
          </a:xfrm>
          <a:prstGeom prst="rect">
            <a:avLst/>
          </a:prstGeom>
          <a:solidFill>
            <a:srgbClr val="FFFFFF"/>
          </a:solidFill>
          <a:ln w="38100">
            <a:solidFill>
              <a:srgbClr val="348D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/>
              <a:t>Can be correlated other assessment measures like: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1883260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2144" r="28613"/>
          <a:stretch/>
        </p:blipFill>
        <p:spPr>
          <a:xfrm>
            <a:off x="1" y="-133"/>
            <a:ext cx="6096001" cy="6858001"/>
          </a:xfrm>
          <a:prstGeom prst="rect">
            <a:avLst/>
          </a:prstGeom>
        </p:spPr>
      </p:pic>
      <p:pic>
        <p:nvPicPr>
          <p:cNvPr id="127" name="Google Shape;12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7567" y="2775350"/>
            <a:ext cx="2047819" cy="204776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/>
          <p:nvPr/>
        </p:nvSpPr>
        <p:spPr>
          <a:xfrm>
            <a:off x="7714749" y="4686861"/>
            <a:ext cx="2448509" cy="805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en" sz="2000" i="1" u="sng" dirty="0">
                <a:solidFill>
                  <a:srgbClr val="1E5288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ucatt.arizona.edu</a:t>
            </a:r>
            <a:endParaRPr sz="2000" i="1" dirty="0">
              <a:solidFill>
                <a:srgbClr val="1E5288"/>
              </a:solidFill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7879133" y="762701"/>
            <a:ext cx="4000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Integrated Learning Center, 103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</a:pPr>
            <a:r>
              <a:rPr lang="en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1500 E. University Blvd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7"/>
          <p:cNvSpPr txBox="1"/>
          <p:nvPr/>
        </p:nvSpPr>
        <p:spPr>
          <a:xfrm>
            <a:off x="7879133" y="1885367"/>
            <a:ext cx="40000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(520) 626-0536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9601" y="1950734"/>
            <a:ext cx="488633" cy="488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62751" y="914767"/>
            <a:ext cx="322333" cy="39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339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AE72C-A5A8-E2DD-5843-4E3C90586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Today, we’ll discuss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B4112C-A44A-F418-1B7B-8C052150324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931569" y="2284413"/>
            <a:ext cx="2328862" cy="2298700"/>
          </a:xfrm>
          <a:solidFill>
            <a:schemeClr val="bg1"/>
          </a:solidFill>
          <a:ln w="38100">
            <a:solidFill>
              <a:srgbClr val="E2EAE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ctr"/>
            <a:r>
              <a:rPr lang="en-US" dirty="0"/>
              <a:t>Understanding and Using the Feedback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C77CD-0008-91C0-342D-02B75401E05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1684" y="2274888"/>
            <a:ext cx="2330450" cy="2308225"/>
          </a:xfr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ctr"/>
            <a:r>
              <a:rPr lang="en-US" dirty="0"/>
              <a:t>Value of Student Feedback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B13691-93DB-D3B7-6A14-BEA929F1596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949866" y="2289630"/>
            <a:ext cx="2329543" cy="2298700"/>
          </a:xfrm>
          <a:solidFill>
            <a:schemeClr val="bg1"/>
          </a:solidFill>
          <a:ln w="38100">
            <a:solidFill>
              <a:srgbClr val="348DBD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dirty="0"/>
              <a:t>Building a Complete Picture</a:t>
            </a:r>
          </a:p>
        </p:txBody>
      </p:sp>
    </p:spTree>
    <p:extLst>
      <p:ext uri="{BB962C8B-B14F-4D97-AF65-F5344CB8AC3E}">
        <p14:creationId xmlns:p14="http://schemas.microsoft.com/office/powerpoint/2010/main" val="3636637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BA0BA809-607F-2996-F07C-F75AC8A72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Feedback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7E79B1C-D563-91CC-8953-2C72870CC7F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Formative	</a:t>
            </a:r>
          </a:p>
          <a:p>
            <a:pPr marL="457200" indent="-457200">
              <a:buFontTx/>
              <a:buChar char="-"/>
            </a:pPr>
            <a:r>
              <a:rPr lang="en-US" dirty="0"/>
              <a:t>Student Feedback</a:t>
            </a:r>
          </a:p>
          <a:p>
            <a:pPr marL="1143000" lvl="1" indent="-457200">
              <a:buFontTx/>
              <a:buChar char="-"/>
            </a:pPr>
            <a:r>
              <a:rPr lang="en-US" dirty="0"/>
              <a:t>Long-term exposure to class</a:t>
            </a:r>
          </a:p>
          <a:p>
            <a:pPr marL="1143000" lvl="1" indent="-457200">
              <a:buFontTx/>
              <a:buChar char="-"/>
            </a:pPr>
            <a:r>
              <a:rPr lang="en-US" dirty="0"/>
              <a:t>Intended for improving teaching quality</a:t>
            </a:r>
          </a:p>
          <a:p>
            <a:pPr marL="1143000" lvl="1" indent="-457200">
              <a:buFontTx/>
              <a:buChar char="-"/>
            </a:pPr>
            <a:r>
              <a:rPr lang="en-US" dirty="0"/>
              <a:t>What aided learning and where areas of confusion remain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978CBE4-3ED8-4036-228E-48F222D8CBE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Summative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Peer Observation</a:t>
            </a:r>
          </a:p>
          <a:p>
            <a:pPr marL="1143000" lvl="1" indent="-457200"/>
            <a:r>
              <a:rPr lang="en-US" dirty="0"/>
              <a:t>Snap-shot, single instance</a:t>
            </a:r>
          </a:p>
          <a:p>
            <a:pPr marL="1143000" lvl="1" indent="-457200"/>
            <a:r>
              <a:rPr lang="en-US" dirty="0"/>
              <a:t>Content knowledge and teaching methods assessment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Grades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2608494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D8AE02B-4646-8333-CE48-E229B7F8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Value of Student Feedback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CE32B128-4F85-5EF8-DE73-04A7CBF730F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44600" y="1574799"/>
            <a:ext cx="4435475" cy="4206875"/>
          </a:xfrm>
        </p:spPr>
        <p:txBody>
          <a:bodyPr>
            <a:normAutofit/>
          </a:bodyPr>
          <a:lstStyle/>
          <a:p>
            <a:r>
              <a:rPr lang="en-US" dirty="0"/>
              <a:t>Why student voice is important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Learner’s perspective</a:t>
            </a:r>
          </a:p>
          <a:p>
            <a:pPr marL="1143000" lvl="1" indent="-457200"/>
            <a:r>
              <a:rPr lang="en-US" sz="2800"/>
              <a:t>Activities, interactions, clarity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Active participant in their learning</a:t>
            </a:r>
          </a:p>
          <a:p>
            <a:pPr marL="1143000" lvl="1" indent="-457200"/>
            <a:r>
              <a:rPr lang="en-US" sz="2800"/>
              <a:t>Learner confidence, self-reflection</a:t>
            </a:r>
          </a:p>
          <a:p>
            <a:endParaRPr lang="en-US" dirty="0"/>
          </a:p>
        </p:txBody>
      </p:sp>
      <p:pic>
        <p:nvPicPr>
          <p:cNvPr id="15" name="Content Placeholder 14" descr="Yellow star chat bubble">
            <a:extLst>
              <a:ext uri="{FF2B5EF4-FFF2-40B4-BE49-F238E27FC236}">
                <a16:creationId xmlns:a16="http://schemas.microsoft.com/office/drawing/2014/main" id="{E0ABBC0A-8D6A-1449-5DC2-A6BBB1AA2F3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07480" y="2314328"/>
            <a:ext cx="4435475" cy="2727817"/>
          </a:xfrm>
          <a:noFill/>
        </p:spPr>
      </p:pic>
    </p:spTree>
    <p:extLst>
      <p:ext uri="{BB962C8B-B14F-4D97-AF65-F5344CB8AC3E}">
        <p14:creationId xmlns:p14="http://schemas.microsoft.com/office/powerpoint/2010/main" val="4027200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19D2CE6-239F-6B26-4A46-72D1236BA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4200"/>
              <a:t>Understanding &amp; Using Student Feedback</a:t>
            </a:r>
          </a:p>
        </p:txBody>
      </p:sp>
      <p:pic>
        <p:nvPicPr>
          <p:cNvPr id="13" name="Picture Placeholder 12" descr="Magnifying glass showing decling performance">
            <a:extLst>
              <a:ext uri="{FF2B5EF4-FFF2-40B4-BE49-F238E27FC236}">
                <a16:creationId xmlns:a16="http://schemas.microsoft.com/office/drawing/2014/main" id="{D69C3B7C-2078-303D-8DDA-FE4BBFEFE35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r="29622" b="-1"/>
          <a:stretch/>
        </p:blipFill>
        <p:spPr>
          <a:xfrm>
            <a:off x="1244600" y="1574799"/>
            <a:ext cx="4435475" cy="4206875"/>
          </a:xfrm>
          <a:noFill/>
        </p:spPr>
      </p:pic>
      <p:sp>
        <p:nvSpPr>
          <p:cNvPr id="10" name="Subtitle 9">
            <a:extLst>
              <a:ext uri="{FF2B5EF4-FFF2-40B4-BE49-F238E27FC236}">
                <a16:creationId xmlns:a16="http://schemas.microsoft.com/office/drawing/2014/main" id="{11E24081-3DF7-D21F-1013-17C3809716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07480" y="1574799"/>
            <a:ext cx="4435475" cy="4206875"/>
          </a:xfrm>
        </p:spPr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Students Are Asked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Data is Reported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Look at the Big Picture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Identifying Areas for Change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330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FAC0-2BB0-FE13-A28F-2DD215BDA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74603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Student Course Surveys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869FA6D-DA97-544D-0EE4-2F0496BC4E84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755253341"/>
              </p:ext>
            </p:extLst>
          </p:nvPr>
        </p:nvGraphicFramePr>
        <p:xfrm>
          <a:off x="415600" y="1021404"/>
          <a:ext cx="11360800" cy="535827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456009">
                  <a:extLst>
                    <a:ext uri="{9D8B030D-6E8A-4147-A177-3AD203B41FA5}">
                      <a16:colId xmlns:a16="http://schemas.microsoft.com/office/drawing/2014/main" val="1504010177"/>
                    </a:ext>
                  </a:extLst>
                </a:gridCol>
                <a:gridCol w="7904791">
                  <a:extLst>
                    <a:ext uri="{9D8B030D-6E8A-4147-A177-3AD203B41FA5}">
                      <a16:colId xmlns:a16="http://schemas.microsoft.com/office/drawing/2014/main" val="3250887826"/>
                    </a:ext>
                  </a:extLst>
                </a:gridCol>
              </a:tblGrid>
              <a:tr h="2229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Targeted Dimension of Teaching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SCS items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extLst>
                  <a:ext uri="{0D108BD9-81ED-4DB2-BD59-A6C34878D82A}">
                    <a16:rowId xmlns:a16="http://schemas.microsoft.com/office/drawing/2014/main" val="1091802924"/>
                  </a:ext>
                </a:extLst>
              </a:tr>
              <a:tr h="4561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Students are actively engaged in learning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In this course, I was encouraged to participate through class activities, projects, and/or assignments.</a:t>
                      </a:r>
                      <a:endParaRPr lang="en-US" sz="14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extLst>
                  <a:ext uri="{0D108BD9-81ED-4DB2-BD59-A6C34878D82A}">
                    <a16:rowId xmlns:a16="http://schemas.microsoft.com/office/drawing/2014/main" val="1405694465"/>
                  </a:ext>
                </a:extLst>
              </a:tr>
              <a:tr h="2229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Builds upon students’ prior knowledge and experience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This course expanded my knowledge and skills in this subject matter.</a:t>
                      </a:r>
                      <a:endParaRPr lang="en-US" sz="14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extLst>
                  <a:ext uri="{0D108BD9-81ED-4DB2-BD59-A6C34878D82A}">
                    <a16:rowId xmlns:a16="http://schemas.microsoft.com/office/drawing/2014/main" val="2510241035"/>
                  </a:ext>
                </a:extLst>
              </a:tr>
              <a:tr h="2229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Promotes and supports student diversity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I was treated with respect in this course.</a:t>
                      </a:r>
                      <a:endParaRPr lang="en-US" sz="14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extLst>
                  <a:ext uri="{0D108BD9-81ED-4DB2-BD59-A6C34878D82A}">
                    <a16:rowId xmlns:a16="http://schemas.microsoft.com/office/drawing/2014/main" val="3310526904"/>
                  </a:ext>
                </a:extLst>
              </a:tr>
              <a:tr h="3682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82925" algn="l"/>
                        </a:tabLst>
                      </a:pPr>
                      <a:r>
                        <a:rPr lang="en-US" sz="1400" dirty="0">
                          <a:effectLst/>
                        </a:rPr>
                        <a:t>Supports students’ conceptual understanding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I was encouraged to analyze and/or apply the concepts and skills taught in this course.</a:t>
                      </a:r>
                      <a:endParaRPr lang="en-US" sz="14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extLst>
                  <a:ext uri="{0D108BD9-81ED-4DB2-BD59-A6C34878D82A}">
                    <a16:rowId xmlns:a16="http://schemas.microsoft.com/office/drawing/2014/main" val="3257049453"/>
                  </a:ext>
                </a:extLst>
              </a:tr>
              <a:tr h="2229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Makes explicit learning outcomes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The learning objectives for this course were clear to me.</a:t>
                      </a:r>
                      <a:endParaRPr lang="en-US" sz="1400" u="none" strike="noStrik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extLst>
                  <a:ext uri="{0D108BD9-81ED-4DB2-BD59-A6C34878D82A}">
                    <a16:rowId xmlns:a16="http://schemas.microsoft.com/office/drawing/2014/main" val="2695540505"/>
                  </a:ext>
                </a:extLst>
              </a:tr>
              <a:tr h="4561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Uses links between disciplinary and/or inter-disciplinary theory and practice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This course helped me to connect the concepts and skills we learned to the world around me.</a:t>
                      </a:r>
                      <a:endParaRPr lang="en-US" sz="14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extLst>
                  <a:ext uri="{0D108BD9-81ED-4DB2-BD59-A6C34878D82A}">
                    <a16:rowId xmlns:a16="http://schemas.microsoft.com/office/drawing/2014/main" val="2556321306"/>
                  </a:ext>
                </a:extLst>
              </a:tr>
              <a:tr h="6893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Uses learning environments, resources, techniques effectively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I feel I learned the subject matter well enough to help another student in this course.</a:t>
                      </a: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The course materials (D2L site, assigned readings, presentations, activities, etc.) helped me learn in this course. </a:t>
                      </a:r>
                      <a:endParaRPr lang="en-US" sz="14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extLst>
                  <a:ext uri="{0D108BD9-81ED-4DB2-BD59-A6C34878D82A}">
                    <a16:rowId xmlns:a16="http://schemas.microsoft.com/office/drawing/2014/main" val="3983465941"/>
                  </a:ext>
                </a:extLst>
              </a:tr>
              <a:tr h="4561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056063" algn="l"/>
                        </a:tabLst>
                      </a:pPr>
                      <a:r>
                        <a:rPr lang="en-US" sz="1400" dirty="0">
                          <a:effectLst/>
                        </a:rPr>
                        <a:t>Presents material in an appropriately structured manner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Course materials, procedures, and deadlines were clearly organized.</a:t>
                      </a:r>
                      <a:endParaRPr lang="en-US" sz="14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extLst>
                  <a:ext uri="{0D108BD9-81ED-4DB2-BD59-A6C34878D82A}">
                    <a16:rowId xmlns:a16="http://schemas.microsoft.com/office/drawing/2014/main" val="2988874237"/>
                  </a:ext>
                </a:extLst>
              </a:tr>
              <a:tr h="35467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Seeks feedback on students’ understanding and responds appropriately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I regularly/frequently had the opportunity to ask questions about concepts and skills in this course.</a:t>
                      </a:r>
                      <a:endParaRPr lang="en-US" sz="14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extLst>
                  <a:ext uri="{0D108BD9-81ED-4DB2-BD59-A6C34878D82A}">
                    <a16:rowId xmlns:a16="http://schemas.microsoft.com/office/drawing/2014/main" val="4261351322"/>
                  </a:ext>
                </a:extLst>
              </a:tr>
              <a:tr h="4581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Provides timely feedback on student work/progress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I received feedback on my course work/assignments throughout the semester.</a:t>
                      </a: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 I received feedback on course work/assignments that helped me learn.</a:t>
                      </a:r>
                      <a:endParaRPr lang="en-US" sz="140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extLst>
                  <a:ext uri="{0D108BD9-81ED-4DB2-BD59-A6C34878D82A}">
                    <a16:rowId xmlns:a16="http://schemas.microsoft.com/office/drawing/2014/main" val="2259328524"/>
                  </a:ext>
                </a:extLst>
              </a:tr>
              <a:tr h="2229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Overall student experience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tc>
                  <a:txBody>
                    <a:bodyPr/>
                    <a:lstStyle/>
                    <a:p>
                      <a:pPr marL="16192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extLst>
                  <a:ext uri="{0D108BD9-81ED-4DB2-BD59-A6C34878D82A}">
                    <a16:rowId xmlns:a16="http://schemas.microsoft.com/office/drawing/2014/main" val="2527352171"/>
                  </a:ext>
                </a:extLst>
              </a:tr>
              <a:tr h="6893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Open-ended Questions: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What did you especially like about this course?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What suggestions would you make to improve the way this course?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Please write any additional comments you may have below.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9" marR="46689" marT="0" marB="0"/>
                </a:tc>
                <a:extLst>
                  <a:ext uri="{0D108BD9-81ED-4DB2-BD59-A6C34878D82A}">
                    <a16:rowId xmlns:a16="http://schemas.microsoft.com/office/drawing/2014/main" val="8788364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8885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7566E214-DC67-5C12-CC16-FA17CC32E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4405009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Data Presentation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176221-6F3A-7BB2-285A-1D9EB36558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reported: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05AEB8C-084E-94AD-0E3B-2DCEF61F08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Response Frequencies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Percent Agreement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Changes Over Time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Optional Text Analysis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76783CD6-F8DA-A2D8-7943-4F4B2FBE24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017169"/>
              </p:ext>
            </p:extLst>
          </p:nvPr>
        </p:nvGraphicFramePr>
        <p:xfrm>
          <a:off x="5243208" y="691824"/>
          <a:ext cx="6675784" cy="649416"/>
        </p:xfrm>
        <a:graphic>
          <a:graphicData uri="http://schemas.openxmlformats.org/drawingml/2006/table">
            <a:tbl>
              <a:tblPr firstRow="1" firstCol="1" bandRow="1"/>
              <a:tblGrid>
                <a:gridCol w="1001368">
                  <a:extLst>
                    <a:ext uri="{9D8B030D-6E8A-4147-A177-3AD203B41FA5}">
                      <a16:colId xmlns:a16="http://schemas.microsoft.com/office/drawing/2014/main" val="3630613500"/>
                    </a:ext>
                  </a:extLst>
                </a:gridCol>
                <a:gridCol w="2336524">
                  <a:extLst>
                    <a:ext uri="{9D8B030D-6E8A-4147-A177-3AD203B41FA5}">
                      <a16:colId xmlns:a16="http://schemas.microsoft.com/office/drawing/2014/main" val="347003951"/>
                    </a:ext>
                  </a:extLst>
                </a:gridCol>
                <a:gridCol w="2336524">
                  <a:extLst>
                    <a:ext uri="{9D8B030D-6E8A-4147-A177-3AD203B41FA5}">
                      <a16:colId xmlns:a16="http://schemas.microsoft.com/office/drawing/2014/main" val="4154445275"/>
                    </a:ext>
                  </a:extLst>
                </a:gridCol>
                <a:gridCol w="1001368">
                  <a:extLst>
                    <a:ext uri="{9D8B030D-6E8A-4147-A177-3AD203B41FA5}">
                      <a16:colId xmlns:a16="http://schemas.microsoft.com/office/drawing/2014/main" val="729674282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500"/>
                        </a:spcAft>
                      </a:pPr>
                      <a:r>
                        <a:rPr lang="en-US" sz="1050" b="1" kern="0" dirty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SCS Response Statistics: 45 of 91 (49.45%) students responded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8016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500"/>
                        </a:spcAft>
                      </a:pPr>
                      <a:r>
                        <a:rPr lang="en-US" sz="1050" b="1" kern="0">
                          <a:solidFill>
                            <a:srgbClr val="333333"/>
                          </a:solidFill>
                          <a:effectLst/>
                          <a:highlight>
                            <a:srgbClr val="F5F5F5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Term</a:t>
                      </a:r>
                      <a:endParaRPr lang="en-US" sz="1200" kern="100">
                        <a:effectLst/>
                        <a:highlight>
                          <a:srgbClr val="F5F5F5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500"/>
                        </a:spcAft>
                      </a:pPr>
                      <a:r>
                        <a:rPr lang="en-US" sz="1050" b="1" kern="0" dirty="0">
                          <a:solidFill>
                            <a:srgbClr val="333333"/>
                          </a:solidFill>
                          <a:effectLst/>
                          <a:highlight>
                            <a:srgbClr val="F5F5F5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Class</a:t>
                      </a:r>
                      <a:endParaRPr lang="en-US" sz="1200" kern="100" dirty="0">
                        <a:effectLst/>
                        <a:highlight>
                          <a:srgbClr val="F5F5F5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500"/>
                        </a:spcAft>
                      </a:pPr>
                      <a:r>
                        <a:rPr lang="en-US" sz="1050" b="1" kern="0">
                          <a:solidFill>
                            <a:srgbClr val="333333"/>
                          </a:solidFill>
                          <a:effectLst/>
                          <a:highlight>
                            <a:srgbClr val="F5F5F5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Instructor</a:t>
                      </a:r>
                      <a:endParaRPr lang="en-US" sz="1200" kern="100">
                        <a:effectLst/>
                        <a:highlight>
                          <a:srgbClr val="F5F5F5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500"/>
                        </a:spcAft>
                      </a:pPr>
                      <a:r>
                        <a:rPr lang="en-US" sz="1050" b="1" kern="0">
                          <a:solidFill>
                            <a:srgbClr val="333333"/>
                          </a:solidFill>
                          <a:effectLst/>
                          <a:highlight>
                            <a:srgbClr val="F5F5F5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Delivery</a:t>
                      </a:r>
                      <a:endParaRPr lang="en-US" sz="1200" kern="100">
                        <a:effectLst/>
                        <a:highlight>
                          <a:srgbClr val="F5F5F5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926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50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Spring 2024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50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SCS-301-001-12345-LEC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50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Wildcat, Wilbur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500"/>
                        </a:spcAft>
                      </a:pPr>
                      <a:r>
                        <a:rPr lang="en-US" sz="1050" kern="0" dirty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 Person</a:t>
                      </a:r>
                      <a:endParaRPr lang="en-US" sz="1200" kern="100" dirty="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447631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E87C3BD-50AD-A1AE-C984-51A75E95E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185528"/>
              </p:ext>
            </p:extLst>
          </p:nvPr>
        </p:nvGraphicFramePr>
        <p:xfrm>
          <a:off x="5243209" y="1365342"/>
          <a:ext cx="6841220" cy="2159001"/>
        </p:xfrm>
        <a:graphic>
          <a:graphicData uri="http://schemas.openxmlformats.org/drawingml/2006/table">
            <a:tbl>
              <a:tblPr firstRow="1" firstCol="1" bandRow="1"/>
              <a:tblGrid>
                <a:gridCol w="2280677">
                  <a:extLst>
                    <a:ext uri="{9D8B030D-6E8A-4147-A177-3AD203B41FA5}">
                      <a16:colId xmlns:a16="http://schemas.microsoft.com/office/drawing/2014/main" val="3160886474"/>
                    </a:ext>
                  </a:extLst>
                </a:gridCol>
                <a:gridCol w="1475731">
                  <a:extLst>
                    <a:ext uri="{9D8B030D-6E8A-4147-A177-3AD203B41FA5}">
                      <a16:colId xmlns:a16="http://schemas.microsoft.com/office/drawing/2014/main" val="4167484512"/>
                    </a:ext>
                  </a:extLst>
                </a:gridCol>
                <a:gridCol w="1475731">
                  <a:extLst>
                    <a:ext uri="{9D8B030D-6E8A-4147-A177-3AD203B41FA5}">
                      <a16:colId xmlns:a16="http://schemas.microsoft.com/office/drawing/2014/main" val="2669915"/>
                    </a:ext>
                  </a:extLst>
                </a:gridCol>
                <a:gridCol w="1475731">
                  <a:extLst>
                    <a:ext uri="{9D8B030D-6E8A-4147-A177-3AD203B41FA5}">
                      <a16:colId xmlns:a16="http://schemas.microsoft.com/office/drawing/2014/main" val="3878067303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val="1394966815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val="3728159971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val="4223061027"/>
                    </a:ext>
                  </a:extLst>
                </a:gridCol>
              </a:tblGrid>
              <a:tr h="0">
                <a:tc gridSpan="7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>
                          <a:solidFill>
                            <a:srgbClr val="333333"/>
                          </a:solidFill>
                          <a:effectLst/>
                          <a:highlight>
                            <a:srgbClr val="F5F5F5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1) I was treated with respect in this course.</a:t>
                      </a:r>
                      <a:endParaRPr lang="en-US" sz="1200" kern="100">
                        <a:effectLst/>
                        <a:highlight>
                          <a:srgbClr val="F5F5F5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190817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50" marR="19050" marT="19050" marB="1905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6443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>
                          <a:solidFill>
                            <a:srgbClr val="333333"/>
                          </a:solidFill>
                          <a:effectLst/>
                          <a:highlight>
                            <a:srgbClr val="F5F5F5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Response Text</a:t>
                      </a:r>
                      <a:endParaRPr lang="en-US" sz="1200" kern="100">
                        <a:effectLst/>
                        <a:highlight>
                          <a:srgbClr val="F5F5F5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>
                          <a:solidFill>
                            <a:srgbClr val="333333"/>
                          </a:solidFill>
                          <a:effectLst/>
                          <a:highlight>
                            <a:srgbClr val="F5F5F5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Response</a:t>
                      </a:r>
                      <a:br>
                        <a:rPr lang="en-US" sz="1050" b="1" kern="0">
                          <a:solidFill>
                            <a:srgbClr val="333333"/>
                          </a:solidFill>
                          <a:effectLst/>
                          <a:highlight>
                            <a:srgbClr val="F5F5F5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050" b="1" kern="0">
                          <a:solidFill>
                            <a:srgbClr val="333333"/>
                          </a:solidFill>
                          <a:effectLst/>
                          <a:highlight>
                            <a:srgbClr val="F5F5F5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en-US" sz="1200" kern="100">
                        <a:effectLst/>
                        <a:highlight>
                          <a:srgbClr val="F5F5F5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>
                          <a:solidFill>
                            <a:srgbClr val="333333"/>
                          </a:solidFill>
                          <a:effectLst/>
                          <a:highlight>
                            <a:srgbClr val="F5F5F5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Frequency</a:t>
                      </a:r>
                      <a:endParaRPr lang="en-US" sz="1200" kern="100">
                        <a:effectLst/>
                        <a:highlight>
                          <a:srgbClr val="F5F5F5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>
                          <a:solidFill>
                            <a:srgbClr val="333333"/>
                          </a:solidFill>
                          <a:effectLst/>
                          <a:highlight>
                            <a:srgbClr val="F5F5F5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Response</a:t>
                      </a:r>
                      <a:br>
                        <a:rPr lang="en-US" sz="1050" b="1" kern="0">
                          <a:solidFill>
                            <a:srgbClr val="333333"/>
                          </a:solidFill>
                          <a:effectLst/>
                          <a:highlight>
                            <a:srgbClr val="F5F5F5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050" b="1" kern="0">
                          <a:solidFill>
                            <a:srgbClr val="333333"/>
                          </a:solidFill>
                          <a:effectLst/>
                          <a:highlight>
                            <a:srgbClr val="F5F5F5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Percent</a:t>
                      </a:r>
                      <a:endParaRPr lang="en-US" sz="1200" kern="100">
                        <a:effectLst/>
                        <a:highlight>
                          <a:srgbClr val="F5F5F5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640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strongly agree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91.11%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6871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agree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8.89%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7996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uncertain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0.00%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7968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disagree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0.00%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890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strongly disagree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0.00%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333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Response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0.00%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915015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0D242177-464F-907E-4EDD-529D8777D1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59261"/>
              </p:ext>
            </p:extLst>
          </p:nvPr>
        </p:nvGraphicFramePr>
        <p:xfrm>
          <a:off x="5243209" y="3734110"/>
          <a:ext cx="6841221" cy="2159001"/>
        </p:xfrm>
        <a:graphic>
          <a:graphicData uri="http://schemas.openxmlformats.org/drawingml/2006/table">
            <a:tbl>
              <a:tblPr firstRow="1" firstCol="1" bandRow="1"/>
              <a:tblGrid>
                <a:gridCol w="2279859">
                  <a:extLst>
                    <a:ext uri="{9D8B030D-6E8A-4147-A177-3AD203B41FA5}">
                      <a16:colId xmlns:a16="http://schemas.microsoft.com/office/drawing/2014/main" val="2664178556"/>
                    </a:ext>
                  </a:extLst>
                </a:gridCol>
                <a:gridCol w="1475202">
                  <a:extLst>
                    <a:ext uri="{9D8B030D-6E8A-4147-A177-3AD203B41FA5}">
                      <a16:colId xmlns:a16="http://schemas.microsoft.com/office/drawing/2014/main" val="2026390889"/>
                    </a:ext>
                  </a:extLst>
                </a:gridCol>
                <a:gridCol w="1475202">
                  <a:extLst>
                    <a:ext uri="{9D8B030D-6E8A-4147-A177-3AD203B41FA5}">
                      <a16:colId xmlns:a16="http://schemas.microsoft.com/office/drawing/2014/main" val="3284943571"/>
                    </a:ext>
                  </a:extLst>
                </a:gridCol>
                <a:gridCol w="1475202">
                  <a:extLst>
                    <a:ext uri="{9D8B030D-6E8A-4147-A177-3AD203B41FA5}">
                      <a16:colId xmlns:a16="http://schemas.microsoft.com/office/drawing/2014/main" val="2577352243"/>
                    </a:ext>
                  </a:extLst>
                </a:gridCol>
                <a:gridCol w="45252">
                  <a:extLst>
                    <a:ext uri="{9D8B030D-6E8A-4147-A177-3AD203B41FA5}">
                      <a16:colId xmlns:a16="http://schemas.microsoft.com/office/drawing/2014/main" val="1389683581"/>
                    </a:ext>
                  </a:extLst>
                </a:gridCol>
                <a:gridCol w="45252">
                  <a:extLst>
                    <a:ext uri="{9D8B030D-6E8A-4147-A177-3AD203B41FA5}">
                      <a16:colId xmlns:a16="http://schemas.microsoft.com/office/drawing/2014/main" val="1051672052"/>
                    </a:ext>
                  </a:extLst>
                </a:gridCol>
                <a:gridCol w="45252">
                  <a:extLst>
                    <a:ext uri="{9D8B030D-6E8A-4147-A177-3AD203B41FA5}">
                      <a16:colId xmlns:a16="http://schemas.microsoft.com/office/drawing/2014/main" val="1581003265"/>
                    </a:ext>
                  </a:extLst>
                </a:gridCol>
              </a:tblGrid>
              <a:tr h="0">
                <a:tc gridSpan="7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>
                          <a:solidFill>
                            <a:srgbClr val="333333"/>
                          </a:solidFill>
                          <a:effectLst/>
                          <a:highlight>
                            <a:srgbClr val="F5F5F5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2) In this course, I was encouraged to participate through class activities, projects, and/or assignments.</a:t>
                      </a:r>
                      <a:endParaRPr lang="en-US" sz="1200" kern="100">
                        <a:effectLst/>
                        <a:highlight>
                          <a:srgbClr val="F5F5F5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910514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9050" marR="19050" marT="19050" marB="1905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61658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>
                          <a:solidFill>
                            <a:srgbClr val="333333"/>
                          </a:solidFill>
                          <a:effectLst/>
                          <a:highlight>
                            <a:srgbClr val="F5F5F5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Response Text</a:t>
                      </a:r>
                      <a:endParaRPr lang="en-US" sz="1200" kern="100">
                        <a:effectLst/>
                        <a:highlight>
                          <a:srgbClr val="F5F5F5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>
                          <a:solidFill>
                            <a:srgbClr val="333333"/>
                          </a:solidFill>
                          <a:effectLst/>
                          <a:highlight>
                            <a:srgbClr val="F5F5F5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Response</a:t>
                      </a:r>
                      <a:br>
                        <a:rPr lang="en-US" sz="1050" b="1" kern="0">
                          <a:solidFill>
                            <a:srgbClr val="333333"/>
                          </a:solidFill>
                          <a:effectLst/>
                          <a:highlight>
                            <a:srgbClr val="F5F5F5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050" b="1" kern="0">
                          <a:solidFill>
                            <a:srgbClr val="333333"/>
                          </a:solidFill>
                          <a:effectLst/>
                          <a:highlight>
                            <a:srgbClr val="F5F5F5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en-US" sz="1200" kern="100">
                        <a:effectLst/>
                        <a:highlight>
                          <a:srgbClr val="F5F5F5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>
                          <a:solidFill>
                            <a:srgbClr val="333333"/>
                          </a:solidFill>
                          <a:effectLst/>
                          <a:highlight>
                            <a:srgbClr val="F5F5F5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Frequency</a:t>
                      </a:r>
                      <a:endParaRPr lang="en-US" sz="1200" kern="100">
                        <a:effectLst/>
                        <a:highlight>
                          <a:srgbClr val="F5F5F5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>
                          <a:solidFill>
                            <a:srgbClr val="333333"/>
                          </a:solidFill>
                          <a:effectLst/>
                          <a:highlight>
                            <a:srgbClr val="F5F5F5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Response</a:t>
                      </a:r>
                      <a:br>
                        <a:rPr lang="en-US" sz="1050" b="1" kern="0">
                          <a:solidFill>
                            <a:srgbClr val="333333"/>
                          </a:solidFill>
                          <a:effectLst/>
                          <a:highlight>
                            <a:srgbClr val="F5F5F5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050" b="1" kern="0">
                          <a:solidFill>
                            <a:srgbClr val="333333"/>
                          </a:solidFill>
                          <a:effectLst/>
                          <a:highlight>
                            <a:srgbClr val="F5F5F5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Percent</a:t>
                      </a:r>
                      <a:endParaRPr lang="en-US" sz="1200" kern="100">
                        <a:effectLst/>
                        <a:highlight>
                          <a:srgbClr val="F5F5F5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697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strongly agree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88.89%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360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agree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11.11%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320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uncertain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0.00%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8395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disagree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0.00%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6376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strongly disagree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highlight>
                            <a:srgbClr val="F9F9F9"/>
                          </a:highlight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0.00%</a:t>
                      </a:r>
                      <a:endParaRPr lang="en-US" sz="1200" kern="100">
                        <a:effectLst/>
                        <a:highlight>
                          <a:srgbClr val="F9F9F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9420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Response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333333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0.00%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015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3581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6DD0C-21D4-524C-0682-92FAEA6B2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44745"/>
            <a:ext cx="11360800" cy="763600"/>
          </a:xfrm>
        </p:spPr>
        <p:txBody>
          <a:bodyPr wrap="square" anchor="t">
            <a:normAutofit/>
          </a:bodyPr>
          <a:lstStyle/>
          <a:p>
            <a:r>
              <a:rPr lang="en-US" sz="4200"/>
              <a:t>What’s Trending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DB5FE5C2-6A0E-2457-F658-72A96187A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762" y="654100"/>
            <a:ext cx="9141129" cy="6084174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5BEF9454-D9EF-101A-9459-92DC10010C04}"/>
              </a:ext>
            </a:extLst>
          </p:cNvPr>
          <p:cNvSpPr/>
          <p:nvPr/>
        </p:nvSpPr>
        <p:spPr>
          <a:xfrm>
            <a:off x="350368" y="579120"/>
            <a:ext cx="11648592" cy="6234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BE7C708-7C3C-D7FA-E8BA-E84188B1E3EC}"/>
              </a:ext>
            </a:extLst>
          </p:cNvPr>
          <p:cNvSpPr/>
          <p:nvPr/>
        </p:nvSpPr>
        <p:spPr>
          <a:xfrm>
            <a:off x="350368" y="774175"/>
            <a:ext cx="11648592" cy="5879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AF9F62A-B8D6-E719-C4F0-307417AED3AF}"/>
              </a:ext>
            </a:extLst>
          </p:cNvPr>
          <p:cNvSpPr/>
          <p:nvPr/>
        </p:nvSpPr>
        <p:spPr>
          <a:xfrm>
            <a:off x="350368" y="579120"/>
            <a:ext cx="11648592" cy="627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2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25A32-1C33-0FBA-6CF9-3E290EDFE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SCS Item Categories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D07D3-6671-E14F-CE01-D900EDC4D8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D1FD3C61-C0C2-DCB0-3C59-E80D622916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212" r="5212"/>
          <a:stretch>
            <a:fillRect/>
          </a:stretch>
        </p:blipFill>
        <p:spPr>
          <a:xfrm>
            <a:off x="419100" y="2370022"/>
            <a:ext cx="11353800" cy="347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42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84E2F25D-FCF1-724E-A9C0-0BE0B1FB4415}" vid="{496D87DC-41B9-DF40-80C0-CC3153AADD5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20296</TotalTime>
  <Words>630</Words>
  <Application>Microsoft Office PowerPoint</Application>
  <PresentationFormat>Widescreen</PresentationFormat>
  <Paragraphs>147</Paragraphs>
  <Slides>12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Arial</vt:lpstr>
      <vt:lpstr>Calibri</vt:lpstr>
      <vt:lpstr>Helvetica</vt:lpstr>
      <vt:lpstr>Office Theme</vt:lpstr>
      <vt:lpstr>Viewing All Angles</vt:lpstr>
      <vt:lpstr>Today, we’ll discuss</vt:lpstr>
      <vt:lpstr>Types of Feedback</vt:lpstr>
      <vt:lpstr>Value of Student Feedback</vt:lpstr>
      <vt:lpstr>Understanding &amp; Using Student Feedback</vt:lpstr>
      <vt:lpstr>Student Course Surveys</vt:lpstr>
      <vt:lpstr>Data Presentation</vt:lpstr>
      <vt:lpstr>What’s Trending</vt:lpstr>
      <vt:lpstr>SCS Item Categories</vt:lpstr>
      <vt:lpstr>Sifting Through the Comments</vt:lpstr>
      <vt:lpstr>SCSs &amp; Program Assessment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Canez, Bernadette Rose - (bernadettecanez)</dc:creator>
  <cp:lastModifiedBy>Sheldon, Laurie - (lsheldon)</cp:lastModifiedBy>
  <cp:revision>14</cp:revision>
  <dcterms:created xsi:type="dcterms:W3CDTF">2023-11-08T22:13:11Z</dcterms:created>
  <dcterms:modified xsi:type="dcterms:W3CDTF">2024-04-23T17:55:25Z</dcterms:modified>
</cp:coreProperties>
</file>