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405" r:id="rId2"/>
    <p:sldId id="419" r:id="rId3"/>
    <p:sldId id="444" r:id="rId4"/>
    <p:sldId id="433" r:id="rId5"/>
    <p:sldId id="435" r:id="rId6"/>
    <p:sldId id="440" r:id="rId7"/>
    <p:sldId id="439" r:id="rId8"/>
    <p:sldId id="438" r:id="rId9"/>
    <p:sldId id="425" r:id="rId10"/>
    <p:sldId id="453" r:id="rId11"/>
    <p:sldId id="454" r:id="rId12"/>
    <p:sldId id="437" r:id="rId13"/>
    <p:sldId id="446" r:id="rId14"/>
    <p:sldId id="429" r:id="rId15"/>
    <p:sldId id="445" r:id="rId16"/>
    <p:sldId id="430" r:id="rId17"/>
    <p:sldId id="427" r:id="rId18"/>
    <p:sldId id="448" r:id="rId19"/>
    <p:sldId id="457" r:id="rId20"/>
    <p:sldId id="426" r:id="rId21"/>
    <p:sldId id="432" r:id="rId22"/>
    <p:sldId id="423" r:id="rId23"/>
    <p:sldId id="456" r:id="rId24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99FF99"/>
    <a:srgbClr val="CCECF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13" autoAdjust="0"/>
    <p:restoredTop sz="94774" autoAdjust="0"/>
  </p:normalViewPr>
  <p:slideViewPr>
    <p:cSldViewPr>
      <p:cViewPr varScale="1">
        <p:scale>
          <a:sx n="82" d="100"/>
          <a:sy n="82" d="100"/>
        </p:scale>
        <p:origin x="40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9" tIns="47419" rIns="94839" bIns="4741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844" y="0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9" tIns="47419" rIns="94839" bIns="474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119497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9" tIns="47419" rIns="94839" bIns="4741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844" y="9119497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9" tIns="47419" rIns="94839" bIns="474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15D0A97-634C-496F-BEFE-6C0FD1E32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73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0573" tIns="45286" rIns="90573" bIns="45286" rtlCol="0"/>
          <a:lstStyle>
            <a:lvl1pPr algn="l">
              <a:defRPr sz="11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0573" tIns="45286" rIns="90573" bIns="45286" rtlCol="0"/>
          <a:lstStyle>
            <a:lvl1pPr algn="r">
              <a:defRPr sz="1100"/>
            </a:lvl1pPr>
          </a:lstStyle>
          <a:p>
            <a:fld id="{0D8F94DD-A9FC-49B2-A8A0-489BF27FE5ED}" type="datetimeFigureOut">
              <a:rPr lang="es-MX" smtClean="0"/>
              <a:t>23/04/2024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23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3" tIns="45286" rIns="90573" bIns="45286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91"/>
            <a:ext cx="5851526" cy="4319587"/>
          </a:xfrm>
          <a:prstGeom prst="rect">
            <a:avLst/>
          </a:prstGeom>
        </p:spPr>
        <p:txBody>
          <a:bodyPr vert="horz" lIns="90573" tIns="45286" rIns="90573" bIns="452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90"/>
            <a:ext cx="3170238" cy="479425"/>
          </a:xfrm>
          <a:prstGeom prst="rect">
            <a:avLst/>
          </a:prstGeom>
        </p:spPr>
        <p:txBody>
          <a:bodyPr vert="horz" lIns="90573" tIns="45286" rIns="90573" bIns="45286" rtlCol="0" anchor="b"/>
          <a:lstStyle>
            <a:lvl1pPr algn="l">
              <a:defRPr sz="11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90"/>
            <a:ext cx="3170238" cy="479425"/>
          </a:xfrm>
          <a:prstGeom prst="rect">
            <a:avLst/>
          </a:prstGeom>
        </p:spPr>
        <p:txBody>
          <a:bodyPr vert="horz" lIns="90573" tIns="45286" rIns="90573" bIns="45286" rtlCol="0" anchor="b"/>
          <a:lstStyle>
            <a:lvl1pPr algn="r">
              <a:defRPr sz="1100"/>
            </a:lvl1pPr>
          </a:lstStyle>
          <a:p>
            <a:fld id="{A115B9F1-A00C-4A59-849B-9994D245BF6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74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2388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5B9F1-A00C-4A59-849B-9994D245BF64}" type="slidenum">
              <a:rPr lang="es-MX" smtClean="0">
                <a:solidFill>
                  <a:prstClr val="black"/>
                </a:solidFill>
              </a:rPr>
              <a:pPr/>
              <a:t>1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774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Advanced Low (AL) for French, German, Hebrew, Italian, Portuguese, Russian, and Spanish, or Intermediate High (IH) for Arabic, Chinese, Japanese, and Korean on the official</a:t>
            </a:r>
          </a:p>
          <a:p>
            <a:r>
              <a:rPr lang="en-US" dirty="0"/>
              <a:t>ACTFL OPI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5B9F1-A00C-4A59-849B-9994D245BF64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07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 dirty="0"/>
              <a:t>11 MA/2 PhD, 10 female/3 male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5B9F1-A00C-4A59-849B-9994D245BF64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375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heterogeneous</a:t>
            </a:r>
            <a:r>
              <a:rPr lang="de-DE" dirty="0"/>
              <a:t>: </a:t>
            </a:r>
            <a:r>
              <a:rPr lang="de-DE" dirty="0" err="1"/>
              <a:t>from</a:t>
            </a:r>
            <a:r>
              <a:rPr lang="de-DE" dirty="0"/>
              <a:t> IL </a:t>
            </a:r>
            <a:r>
              <a:rPr lang="de-DE" dirty="0" err="1"/>
              <a:t>to</a:t>
            </a:r>
            <a:r>
              <a:rPr lang="de-DE" dirty="0"/>
              <a:t> AH; </a:t>
            </a:r>
            <a:r>
              <a:rPr lang="de-DE" dirty="0" err="1"/>
              <a:t>only</a:t>
            </a:r>
            <a:r>
              <a:rPr lang="de-DE" dirty="0"/>
              <a:t> 5 </a:t>
            </a:r>
            <a:r>
              <a:rPr lang="de-DE" dirty="0" err="1"/>
              <a:t>students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AL+ in all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(#3 was AH in </a:t>
            </a:r>
            <a:r>
              <a:rPr lang="de-DE" dirty="0" err="1"/>
              <a:t>OPIc</a:t>
            </a:r>
            <a:r>
              <a:rPr lang="de-DE" dirty="0"/>
              <a:t> at </a:t>
            </a:r>
            <a:r>
              <a:rPr lang="de-DE" dirty="0" err="1"/>
              <a:t>program</a:t>
            </a:r>
            <a:r>
              <a:rPr lang="de-DE" dirty="0"/>
              <a:t> end; </a:t>
            </a:r>
            <a:r>
              <a:rPr lang="de-DE" dirty="0" err="1"/>
              <a:t>therefore</a:t>
            </a:r>
            <a:r>
              <a:rPr lang="de-DE" dirty="0"/>
              <a:t>,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likely</a:t>
            </a:r>
            <a:r>
              <a:rPr lang="de-DE" dirty="0"/>
              <a:t> AL+ at </a:t>
            </a:r>
            <a:r>
              <a:rPr lang="de-DE" dirty="0" err="1"/>
              <a:t>entry</a:t>
            </a:r>
            <a:r>
              <a:rPr lang="de-DE" dirty="0"/>
              <a:t>); UR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poor</a:t>
            </a:r>
            <a:r>
              <a:rPr lang="de-DE" dirty="0"/>
              <a:t> </a:t>
            </a:r>
            <a:r>
              <a:rPr lang="de-DE" dirty="0" err="1"/>
              <a:t>performance</a:t>
            </a:r>
            <a:r>
              <a:rPr lang="de-DE" dirty="0"/>
              <a:t> (NH and IL in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A115B9F1-A00C-4A59-849B-9994D245BF64}" type="slidenum">
              <a:rPr lang="es-MX">
                <a:solidFill>
                  <a:prstClr val="black"/>
                </a:solidFill>
              </a:rPr>
              <a:pPr defTabSz="948507">
                <a:defRPr/>
              </a:pPr>
              <a:t>10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393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**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removed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t-test </a:t>
            </a:r>
            <a:r>
              <a:rPr lang="de-DE" dirty="0" err="1"/>
              <a:t>analysis</a:t>
            </a:r>
            <a:r>
              <a:rPr lang="de-DE" dirty="0"/>
              <a:t>; </a:t>
            </a:r>
            <a:r>
              <a:rPr lang="de-DE" dirty="0" err="1"/>
              <a:t>paired</a:t>
            </a:r>
            <a:r>
              <a:rPr lang="de-DE" dirty="0"/>
              <a:t> </a:t>
            </a:r>
            <a:r>
              <a:rPr lang="de-DE" dirty="0" err="1"/>
              <a:t>samples</a:t>
            </a:r>
            <a:r>
              <a:rPr lang="de-DE" dirty="0"/>
              <a:t> t-tests (</a:t>
            </a:r>
            <a:r>
              <a:rPr lang="de-DE" dirty="0" err="1"/>
              <a:t>two-sided</a:t>
            </a:r>
            <a:r>
              <a:rPr lang="de-DE" dirty="0"/>
              <a:t>): </a:t>
            </a:r>
            <a:r>
              <a:rPr lang="de-DE" dirty="0" err="1"/>
              <a:t>OPIc</a:t>
            </a:r>
            <a:r>
              <a:rPr lang="de-DE" dirty="0"/>
              <a:t> p = .447; LPT p = .568; RPT p = .152 (all </a:t>
            </a:r>
            <a:r>
              <a:rPr lang="de-DE" dirty="0" err="1"/>
              <a:t>three</a:t>
            </a:r>
            <a:r>
              <a:rPr lang="de-DE" dirty="0"/>
              <a:t> p &gt; .05)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A115B9F1-A00C-4A59-849B-9994D245BF64}" type="slidenum">
              <a:rPr lang="es-MX">
                <a:solidFill>
                  <a:prstClr val="black"/>
                </a:solidFill>
              </a:rPr>
              <a:pPr defTabSz="948507">
                <a:defRPr/>
              </a:pPr>
              <a:t>11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72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Use % = </a:t>
            </a:r>
            <a:r>
              <a:rPr lang="de-DE" dirty="0" err="1"/>
              <a:t>Estimated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of German in % of a total of 100%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2 </a:t>
            </a:r>
            <a:r>
              <a:rPr lang="de-DE" dirty="0" err="1"/>
              <a:t>years</a:t>
            </a:r>
            <a:r>
              <a:rPr lang="de-DE" dirty="0"/>
              <a:t> of </a:t>
            </a:r>
            <a:r>
              <a:rPr lang="de-DE" dirty="0" err="1"/>
              <a:t>graduate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; </a:t>
            </a:r>
            <a:r>
              <a:rPr lang="de-DE" dirty="0" err="1"/>
              <a:t>Spearman‘s</a:t>
            </a:r>
            <a:r>
              <a:rPr lang="de-DE" dirty="0"/>
              <a:t> </a:t>
            </a:r>
            <a:r>
              <a:rPr lang="de-DE" dirty="0" err="1"/>
              <a:t>rho</a:t>
            </a:r>
            <a:r>
              <a:rPr lang="de-DE" dirty="0"/>
              <a:t>: Listening </a:t>
            </a:r>
            <a:r>
              <a:rPr lang="de-DE" dirty="0" err="1"/>
              <a:t>Perceived</a:t>
            </a:r>
            <a:r>
              <a:rPr lang="de-DE" dirty="0"/>
              <a:t> Change = -.69 (p = .014), Use p = .342, </a:t>
            </a:r>
            <a:r>
              <a:rPr lang="de-DE" dirty="0" err="1"/>
              <a:t>Perceived</a:t>
            </a:r>
            <a:r>
              <a:rPr lang="de-DE" dirty="0"/>
              <a:t> Change/Use p = .224; Reading </a:t>
            </a:r>
            <a:r>
              <a:rPr lang="de-DE" dirty="0" err="1"/>
              <a:t>Perceived</a:t>
            </a:r>
            <a:r>
              <a:rPr lang="de-DE" dirty="0"/>
              <a:t> Change p = .279, Use p = .625, </a:t>
            </a:r>
            <a:r>
              <a:rPr lang="de-DE" dirty="0" err="1"/>
              <a:t>Perceived</a:t>
            </a:r>
            <a:r>
              <a:rPr lang="de-DE" dirty="0"/>
              <a:t> Change/Use p = .625; </a:t>
            </a:r>
            <a:r>
              <a:rPr lang="de-DE" dirty="0" err="1"/>
              <a:t>Speaking</a:t>
            </a:r>
            <a:r>
              <a:rPr lang="de-DE" dirty="0"/>
              <a:t> </a:t>
            </a:r>
            <a:r>
              <a:rPr lang="de-DE" dirty="0" err="1"/>
              <a:t>Perceived</a:t>
            </a:r>
            <a:r>
              <a:rPr lang="de-DE" dirty="0"/>
              <a:t> Change p = .638, Use p = .802, </a:t>
            </a:r>
            <a:r>
              <a:rPr lang="de-DE" dirty="0" err="1"/>
              <a:t>Perceived</a:t>
            </a:r>
            <a:r>
              <a:rPr lang="de-DE" dirty="0"/>
              <a:t> Change/Use p = .224</a:t>
            </a:r>
          </a:p>
          <a:p>
            <a:r>
              <a:rPr lang="de-DE" dirty="0" err="1"/>
              <a:t>Implications</a:t>
            </a:r>
            <a:r>
              <a:rPr lang="de-DE" dirty="0"/>
              <a:t>: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rare and </a:t>
            </a:r>
            <a:r>
              <a:rPr lang="de-DE" dirty="0" err="1"/>
              <a:t>highly</a:t>
            </a:r>
            <a:r>
              <a:rPr lang="de-DE" dirty="0"/>
              <a:t> </a:t>
            </a:r>
            <a:r>
              <a:rPr lang="de-DE" dirty="0" err="1"/>
              <a:t>dependent</a:t>
            </a:r>
            <a:r>
              <a:rPr lang="de-DE" dirty="0"/>
              <a:t> on </a:t>
            </a:r>
            <a:r>
              <a:rPr lang="de-DE" dirty="0" err="1"/>
              <a:t>person</a:t>
            </a:r>
            <a:r>
              <a:rPr lang="de-DE" dirty="0"/>
              <a:t>; </a:t>
            </a:r>
            <a:r>
              <a:rPr lang="de-DE" dirty="0" err="1"/>
              <a:t>disconnect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actual</a:t>
            </a:r>
            <a:r>
              <a:rPr lang="de-DE" dirty="0"/>
              <a:t> and </a:t>
            </a:r>
            <a:r>
              <a:rPr lang="de-DE" dirty="0" err="1"/>
              <a:t>perceived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;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relationship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stated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and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perceived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, </a:t>
            </a:r>
            <a:r>
              <a:rPr lang="de-DE"/>
              <a:t>Emma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A115B9F1-A00C-4A59-849B-9994D245BF64}" type="slidenum">
              <a:rPr lang="es-MX">
                <a:solidFill>
                  <a:prstClr val="black"/>
                </a:solidFill>
              </a:rPr>
              <a:pPr defTabSz="948507">
                <a:defRPr/>
              </a:pPr>
              <a:t>13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44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36 </a:t>
            </a:r>
            <a:r>
              <a:rPr lang="de-DE" dirty="0" err="1"/>
              <a:t>scores</a:t>
            </a:r>
            <a:r>
              <a:rPr lang="de-DE" dirty="0"/>
              <a:t> 58.3%, 41.7%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15B9F1-A00C-4A59-849B-9994D245BF64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328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36 </a:t>
            </a:r>
            <a:r>
              <a:rPr lang="de-DE" dirty="0" err="1"/>
              <a:t>scores</a:t>
            </a:r>
            <a:r>
              <a:rPr lang="de-DE" dirty="0"/>
              <a:t> 58.3%, 41.7%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A115B9F1-A00C-4A59-849B-9994D245BF64}" type="slidenum">
              <a:rPr lang="es-MX">
                <a:solidFill>
                  <a:prstClr val="black"/>
                </a:solidFill>
              </a:rPr>
              <a:pPr defTabSz="948507">
                <a:defRPr/>
              </a:pPr>
              <a:t>15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843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2388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8507"/>
            <a:fld id="{A115B9F1-A00C-4A59-849B-9994D245BF64}" type="slidenum">
              <a:rPr lang="es-MX">
                <a:solidFill>
                  <a:prstClr val="black"/>
                </a:solidFill>
              </a:rPr>
              <a:pPr defTabSz="948507"/>
              <a:t>23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08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1B5A2D1-24A9-4E40-8545-730867B48F9C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81CF047-318B-454E-A875-1B715FB81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7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8BE365D-E8B3-47ED-8561-5867BB443437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C533B1A-6FCD-4652-A77B-30F2858E7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8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280A3D4-2ADE-4510-AF3E-C47FD86E2925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D4249D0-D05D-46D7-A5F0-0DBC02D9A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4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E251194-54DC-48EC-A19E-036B18EE595E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BDFF8B5-C389-41EC-9D88-8B6D18FDB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0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1014739-1FAA-4B8E-A75A-E315F16E9DC6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3A809D0-54B4-4ACC-9FC7-B689C5144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8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A99E2B6-007A-4591-81E6-B61A3C42F51F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AE4B8A4-43FA-415F-A9EE-BB79E56E7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5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4E84FD7-DB8F-4CC2-BB01-6FE27183D652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14E5719-C764-4221-B696-D66092CDB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F3FFBA4-094F-4B6A-849D-843FC0BC7991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6342B0C-9A50-4852-AAA2-299A10109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CC4E05D-4239-4DEE-A20D-FE8BF33788FE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C3B3AFD-7AE9-4461-BD86-28F5E869C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4371046-1AB3-4FB1-B94A-2125429776C9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B290BA4-176C-4D1B-B1F5-2FE589FEF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9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FD1C37E-50AB-4F52-9761-90CE19F06246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590479B-1753-4B37-9CC1-4D238053A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92000">
              <a:schemeClr val="bg1">
                <a:shade val="30000"/>
                <a:satMod val="200000"/>
                <a:alpha val="60000"/>
                <a:lumMod val="89000"/>
                <a:lumOff val="11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DAB8128A-7D39-404E-943F-6693D6D7FE4E}" type="datetimeFigureOut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7122B16F-CC6E-468F-B0FB-A6B7F7702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hyperlink" Target="https://www.actfl.org/assessment-professional-development/program-review-services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languagetesting.com/pub/media/wysiwyg/manuals/opic-examinee-handbook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languagetesting.com/pub/media/wysiwyg/manuals/ACTFL_FamManual_Listening_2019.pdf" TargetMode="External"/><Relationship Id="rId4" Type="http://schemas.openxmlformats.org/officeDocument/2006/relationships/hyperlink" Target="https://www.languagetesting.com/pub/media/wysiwyg/ACTFL_FamManual_Reading_2015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875" y="1752600"/>
            <a:ext cx="8991600" cy="1676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4000" dirty="0">
                <a:cs typeface="Arial" panose="020B0604020202020204" pitchFamily="34" charset="0"/>
              </a:rPr>
              <a:t>Graduate </a:t>
            </a:r>
            <a:r>
              <a:rPr lang="de-DE" sz="4000" dirty="0" err="1">
                <a:cs typeface="Arial" panose="020B0604020202020204" pitchFamily="34" charset="0"/>
              </a:rPr>
              <a:t>Students</a:t>
            </a:r>
            <a:r>
              <a:rPr lang="de-DE" sz="4000" dirty="0">
                <a:cs typeface="Arial" panose="020B0604020202020204" pitchFamily="34" charset="0"/>
              </a:rPr>
              <a:t>‘ Language </a:t>
            </a:r>
            <a:r>
              <a:rPr lang="de-DE" sz="4000" dirty="0" err="1">
                <a:cs typeface="Arial" panose="020B0604020202020204" pitchFamily="34" charset="0"/>
              </a:rPr>
              <a:t>Proficiency</a:t>
            </a:r>
            <a:r>
              <a:rPr lang="de-DE" sz="4000" dirty="0">
                <a:cs typeface="Arial" panose="020B0604020202020204" pitchFamily="34" charset="0"/>
              </a:rPr>
              <a:t> Development </a:t>
            </a:r>
            <a:r>
              <a:rPr lang="de-DE" sz="4000" dirty="0" err="1">
                <a:cs typeface="Arial" panose="020B0604020202020204" pitchFamily="34" charset="0"/>
              </a:rPr>
              <a:t>over</a:t>
            </a:r>
            <a:r>
              <a:rPr lang="de-DE" sz="4000" dirty="0">
                <a:cs typeface="Arial" panose="020B0604020202020204" pitchFamily="34" charset="0"/>
              </a:rPr>
              <a:t> </a:t>
            </a:r>
            <a:r>
              <a:rPr lang="de-DE" sz="4000" dirty="0" err="1">
                <a:cs typeface="Arial" panose="020B0604020202020204" pitchFamily="34" charset="0"/>
              </a:rPr>
              <a:t>two</a:t>
            </a:r>
            <a:r>
              <a:rPr lang="de-DE" sz="4000" dirty="0">
                <a:cs typeface="Arial" panose="020B0604020202020204" pitchFamily="34" charset="0"/>
              </a:rPr>
              <a:t> </a:t>
            </a:r>
            <a:r>
              <a:rPr lang="de-DE" sz="4000" dirty="0" err="1">
                <a:cs typeface="Arial" panose="020B0604020202020204" pitchFamily="34" charset="0"/>
              </a:rPr>
              <a:t>Years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24201"/>
            <a:ext cx="8991600" cy="3489098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solidFill>
                  <a:srgbClr val="002060"/>
                </a:solidFill>
                <a:cs typeface="Arial" panose="020B0604020202020204" pitchFamily="34" charset="0"/>
              </a:rPr>
              <a:t>Peter Ecke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solidFill>
                  <a:srgbClr val="002060"/>
                </a:solidFill>
                <a:cs typeface="Arial" panose="020B0604020202020204" pitchFamily="34" charset="0"/>
              </a:rPr>
              <a:t>University of Arizona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300" dirty="0">
                <a:solidFill>
                  <a:srgbClr val="002060"/>
                </a:solidFill>
                <a:cs typeface="Arial" panose="020B0604020202020204" pitchFamily="34" charset="0"/>
              </a:rPr>
              <a:t>eckep@arizona.edu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1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solidFill>
                  <a:srgbClr val="002060"/>
                </a:solidFill>
                <a:cs typeface="Arial" panose="020B0604020202020204" pitchFamily="34" charset="0"/>
              </a:rPr>
              <a:t>Erwin Tschirner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solidFill>
                  <a:srgbClr val="002060"/>
                </a:solidFill>
                <a:cs typeface="Arial" panose="020B0604020202020204" pitchFamily="34" charset="0"/>
              </a:rPr>
              <a:t>University of Leipzig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>
                <a:solidFill>
                  <a:srgbClr val="002060"/>
                </a:solidFill>
                <a:cs typeface="Arial" panose="020B0604020202020204" pitchFamily="34" charset="0"/>
              </a:rPr>
              <a:t>tschirner@uni-leipzig.de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1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Assessment Symposia, The University of Arizona, April 24, 2024</a:t>
            </a:r>
            <a:endParaRPr lang="en-US" sz="28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644B712-4ACB-5895-9397-F0C7AEECEE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92073"/>
            <a:ext cx="4495800" cy="399008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13D2212-1A84-2B7A-E186-676B0BA764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67600" y="227981"/>
            <a:ext cx="2809876" cy="99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761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2A0E6-FCF4-6773-E323-63724209C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/>
              <a:t>Proficiency Levels at Entry in Program</a:t>
            </a:r>
            <a:endParaRPr lang="de-DE" sz="32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4FB3D2E-B502-3089-6822-131FDEB03A0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417638"/>
          <a:ext cx="6858001" cy="4800600"/>
        </p:xfrm>
        <a:graphic>
          <a:graphicData uri="http://schemas.openxmlformats.org/drawingml/2006/table">
            <a:tbl>
              <a:tblPr/>
              <a:tblGrid>
                <a:gridCol w="1589049">
                  <a:extLst>
                    <a:ext uri="{9D8B030D-6E8A-4147-A177-3AD203B41FA5}">
                      <a16:colId xmlns:a16="http://schemas.microsoft.com/office/drawing/2014/main" val="2146291795"/>
                    </a:ext>
                  </a:extLst>
                </a:gridCol>
                <a:gridCol w="1756317">
                  <a:extLst>
                    <a:ext uri="{9D8B030D-6E8A-4147-A177-3AD203B41FA5}">
                      <a16:colId xmlns:a16="http://schemas.microsoft.com/office/drawing/2014/main" val="54360990"/>
                    </a:ext>
                  </a:extLst>
                </a:gridCol>
                <a:gridCol w="1798135">
                  <a:extLst>
                    <a:ext uri="{9D8B030D-6E8A-4147-A177-3AD203B41FA5}">
                      <a16:colId xmlns:a16="http://schemas.microsoft.com/office/drawing/2014/main" val="3300626533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547959704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3159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9478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46431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31517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Kenji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91267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2715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52256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8375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Iris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6329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89192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Layla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97286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55097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75131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57671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9144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F82569C-A4D1-8045-B6B7-3B7320C5A0FD}"/>
              </a:ext>
            </a:extLst>
          </p:cNvPr>
          <p:cNvSpPr txBox="1"/>
          <p:nvPr/>
        </p:nvSpPr>
        <p:spPr>
          <a:xfrm>
            <a:off x="8458200" y="16764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Wide range in proficiencies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9 Participants at AL+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</a:rPr>
              <a:t>5 below (OPI)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465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2A0E6-FCF4-6773-E323-63724209C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Results</a:t>
            </a:r>
            <a:br>
              <a:rPr lang="en-US" sz="3200" dirty="0"/>
            </a:br>
            <a:r>
              <a:rPr lang="en-US" sz="3200" dirty="0"/>
              <a:t>Pre- and Post-Tests</a:t>
            </a:r>
            <a:endParaRPr lang="de-DE" sz="32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4FB3D2E-B502-3089-6822-131FDEB03A0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8320" y="1668780"/>
          <a:ext cx="9296399" cy="4714875"/>
        </p:xfrm>
        <a:graphic>
          <a:graphicData uri="http://schemas.openxmlformats.org/drawingml/2006/table">
            <a:tbl>
              <a:tblPr/>
              <a:tblGrid>
                <a:gridCol w="959955">
                  <a:extLst>
                    <a:ext uri="{9D8B030D-6E8A-4147-A177-3AD203B41FA5}">
                      <a16:colId xmlns:a16="http://schemas.microsoft.com/office/drawing/2014/main" val="1130931013"/>
                    </a:ext>
                  </a:extLst>
                </a:gridCol>
                <a:gridCol w="959955">
                  <a:extLst>
                    <a:ext uri="{9D8B030D-6E8A-4147-A177-3AD203B41FA5}">
                      <a16:colId xmlns:a16="http://schemas.microsoft.com/office/drawing/2014/main" val="2146291795"/>
                    </a:ext>
                  </a:extLst>
                </a:gridCol>
                <a:gridCol w="1061001">
                  <a:extLst>
                    <a:ext uri="{9D8B030D-6E8A-4147-A177-3AD203B41FA5}">
                      <a16:colId xmlns:a16="http://schemas.microsoft.com/office/drawing/2014/main" val="54360990"/>
                    </a:ext>
                  </a:extLst>
                </a:gridCol>
                <a:gridCol w="1086264">
                  <a:extLst>
                    <a:ext uri="{9D8B030D-6E8A-4147-A177-3AD203B41FA5}">
                      <a16:colId xmlns:a16="http://schemas.microsoft.com/office/drawing/2014/main" val="1177210056"/>
                    </a:ext>
                  </a:extLst>
                </a:gridCol>
                <a:gridCol w="1086264">
                  <a:extLst>
                    <a:ext uri="{9D8B030D-6E8A-4147-A177-3AD203B41FA5}">
                      <a16:colId xmlns:a16="http://schemas.microsoft.com/office/drawing/2014/main" val="3300626533"/>
                    </a:ext>
                  </a:extLst>
                </a:gridCol>
                <a:gridCol w="1035740">
                  <a:extLst>
                    <a:ext uri="{9D8B030D-6E8A-4147-A177-3AD203B41FA5}">
                      <a16:colId xmlns:a16="http://schemas.microsoft.com/office/drawing/2014/main" val="2547959704"/>
                    </a:ext>
                  </a:extLst>
                </a:gridCol>
                <a:gridCol w="1035740">
                  <a:extLst>
                    <a:ext uri="{9D8B030D-6E8A-4147-A177-3AD203B41FA5}">
                      <a16:colId xmlns:a16="http://schemas.microsoft.com/office/drawing/2014/main" val="3172455345"/>
                    </a:ext>
                  </a:extLst>
                </a:gridCol>
                <a:gridCol w="1035740">
                  <a:extLst>
                    <a:ext uri="{9D8B030D-6E8A-4147-A177-3AD203B41FA5}">
                      <a16:colId xmlns:a16="http://schemas.microsoft.com/office/drawing/2014/main" val="260697001"/>
                    </a:ext>
                  </a:extLst>
                </a:gridCol>
                <a:gridCol w="1035740">
                  <a:extLst>
                    <a:ext uri="{9D8B030D-6E8A-4147-A177-3AD203B41FA5}">
                      <a16:colId xmlns:a16="http://schemas.microsoft.com/office/drawing/2014/main" val="3036183289"/>
                    </a:ext>
                  </a:extLst>
                </a:gridCol>
              </a:tblGrid>
              <a:tr h="29464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LPT2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RPT2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731594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947801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464315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315179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Kenji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912679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527153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522562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083755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Iris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5063297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891920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Layla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0972865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621482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677214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207334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Emma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IL?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NH?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NL**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71124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3968508-71DC-D350-C1DC-CDEF07C48CF3}"/>
              </a:ext>
            </a:extLst>
          </p:cNvPr>
          <p:cNvSpPr txBox="1"/>
          <p:nvPr/>
        </p:nvSpPr>
        <p:spPr>
          <a:xfrm>
            <a:off x="6324600" y="381000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9 Participants at AL+, 5 below (OPI)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No significant differences between pre- and post-tests for all 3 skills (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t-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tests)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93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/>
              <a:t>Number of participants whose test scores increased, stayed the same and decreased</a:t>
            </a:r>
            <a:endParaRPr lang="de-D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		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4E5C408-02F3-1D5B-A421-29CDB4BD2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489035"/>
              </p:ext>
            </p:extLst>
          </p:nvPr>
        </p:nvGraphicFramePr>
        <p:xfrm>
          <a:off x="2743200" y="1914473"/>
          <a:ext cx="6477000" cy="3337464"/>
        </p:xfrm>
        <a:graphic>
          <a:graphicData uri="http://schemas.openxmlformats.org/drawingml/2006/table">
            <a:tbl>
              <a:tblPr/>
              <a:tblGrid>
                <a:gridCol w="1325101">
                  <a:extLst>
                    <a:ext uri="{9D8B030D-6E8A-4147-A177-3AD203B41FA5}">
                      <a16:colId xmlns:a16="http://schemas.microsoft.com/office/drawing/2014/main" val="1995463406"/>
                    </a:ext>
                  </a:extLst>
                </a:gridCol>
                <a:gridCol w="1416487">
                  <a:extLst>
                    <a:ext uri="{9D8B030D-6E8A-4147-A177-3AD203B41FA5}">
                      <a16:colId xmlns:a16="http://schemas.microsoft.com/office/drawing/2014/main" val="2054215746"/>
                    </a:ext>
                  </a:extLst>
                </a:gridCol>
                <a:gridCol w="2244674">
                  <a:extLst>
                    <a:ext uri="{9D8B030D-6E8A-4147-A177-3AD203B41FA5}">
                      <a16:colId xmlns:a16="http://schemas.microsoft.com/office/drawing/2014/main" val="3214749626"/>
                    </a:ext>
                  </a:extLst>
                </a:gridCol>
                <a:gridCol w="1490738">
                  <a:extLst>
                    <a:ext uri="{9D8B030D-6E8A-4147-A177-3AD203B41FA5}">
                      <a16:colId xmlns:a16="http://schemas.microsoft.com/office/drawing/2014/main" val="671900864"/>
                    </a:ext>
                  </a:extLst>
                </a:gridCol>
              </a:tblGrid>
              <a:tr h="8343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Stayed the same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Decreased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164129"/>
                  </a:ext>
                </a:extLst>
              </a:tr>
              <a:tr h="8343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912319"/>
                  </a:ext>
                </a:extLst>
              </a:tr>
              <a:tr h="8343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853924"/>
                  </a:ext>
                </a:extLst>
              </a:tr>
              <a:tr h="8343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55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546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-77498"/>
            <a:ext cx="10972800" cy="1143000"/>
          </a:xfrm>
        </p:spPr>
        <p:txBody>
          <a:bodyPr/>
          <a:lstStyle/>
          <a:p>
            <a:pPr algn="l"/>
            <a:r>
              <a:rPr lang="de-DE" sz="2200" dirty="0" err="1"/>
              <a:t>Participants</a:t>
            </a:r>
            <a:r>
              <a:rPr lang="de-DE" sz="2200" dirty="0"/>
              <a:t>‘ post-test </a:t>
            </a:r>
            <a:r>
              <a:rPr lang="de-DE" sz="2200" dirty="0" err="1"/>
              <a:t>results</a:t>
            </a:r>
            <a:r>
              <a:rPr lang="de-DE" sz="2200" dirty="0"/>
              <a:t> for Listening (LPT), Reading (RPT) and Oral (</a:t>
            </a:r>
            <a:r>
              <a:rPr lang="de-DE" sz="2200" dirty="0" err="1"/>
              <a:t>OPIc</a:t>
            </a:r>
            <a:r>
              <a:rPr lang="de-DE" sz="2200" dirty="0"/>
              <a:t>) </a:t>
            </a:r>
            <a:r>
              <a:rPr lang="de-DE" sz="2200" dirty="0" err="1"/>
              <a:t>Proficiency</a:t>
            </a:r>
            <a:r>
              <a:rPr lang="de-DE" sz="2200" dirty="0"/>
              <a:t>, </a:t>
            </a:r>
            <a:r>
              <a:rPr lang="de-DE" sz="2200" dirty="0" err="1"/>
              <a:t>change</a:t>
            </a:r>
            <a:r>
              <a:rPr lang="de-DE" sz="2200" dirty="0"/>
              <a:t> in </a:t>
            </a:r>
            <a:r>
              <a:rPr lang="de-DE" sz="2200" dirty="0" err="1"/>
              <a:t>sublevel</a:t>
            </a:r>
            <a:r>
              <a:rPr lang="de-DE" sz="2200" dirty="0"/>
              <a:t> +-, </a:t>
            </a:r>
            <a:r>
              <a:rPr lang="de-DE" sz="2200" dirty="0" err="1"/>
              <a:t>perceived</a:t>
            </a:r>
            <a:r>
              <a:rPr lang="de-DE" sz="2200" dirty="0"/>
              <a:t> </a:t>
            </a:r>
            <a:r>
              <a:rPr lang="de-DE" sz="2200" dirty="0" err="1"/>
              <a:t>change</a:t>
            </a:r>
            <a:r>
              <a:rPr lang="de-DE" sz="2200" dirty="0"/>
              <a:t> (+-) and </a:t>
            </a:r>
            <a:r>
              <a:rPr lang="de-DE" sz="2200" dirty="0" err="1"/>
              <a:t>estimated</a:t>
            </a:r>
            <a:r>
              <a:rPr lang="de-DE" sz="2200" dirty="0"/>
              <a:t> </a:t>
            </a:r>
            <a:r>
              <a:rPr lang="de-DE" sz="2200" dirty="0" err="1"/>
              <a:t>use</a:t>
            </a:r>
            <a:r>
              <a:rPr lang="de-DE" sz="2200" dirty="0"/>
              <a:t> </a:t>
            </a:r>
            <a:r>
              <a:rPr lang="de-DE" sz="2200" dirty="0" err="1"/>
              <a:t>frequency</a:t>
            </a:r>
            <a:r>
              <a:rPr lang="de-DE" sz="2200" dirty="0"/>
              <a:t> of German (Use%)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571AE6F-4165-C87F-4B3C-EB923DCDC6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93934"/>
              </p:ext>
            </p:extLst>
          </p:nvPr>
        </p:nvGraphicFramePr>
        <p:xfrm>
          <a:off x="838200" y="1027524"/>
          <a:ext cx="8598057" cy="494288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61998">
                  <a:extLst>
                    <a:ext uri="{9D8B030D-6E8A-4147-A177-3AD203B41FA5}">
                      <a16:colId xmlns:a16="http://schemas.microsoft.com/office/drawing/2014/main" val="4105379698"/>
                    </a:ext>
                  </a:extLst>
                </a:gridCol>
                <a:gridCol w="697305">
                  <a:extLst>
                    <a:ext uri="{9D8B030D-6E8A-4147-A177-3AD203B41FA5}">
                      <a16:colId xmlns:a16="http://schemas.microsoft.com/office/drawing/2014/main" val="3458034618"/>
                    </a:ext>
                  </a:extLst>
                </a:gridCol>
                <a:gridCol w="788813">
                  <a:extLst>
                    <a:ext uri="{9D8B030D-6E8A-4147-A177-3AD203B41FA5}">
                      <a16:colId xmlns:a16="http://schemas.microsoft.com/office/drawing/2014/main" val="482567204"/>
                    </a:ext>
                  </a:extLst>
                </a:gridCol>
                <a:gridCol w="709931">
                  <a:extLst>
                    <a:ext uri="{9D8B030D-6E8A-4147-A177-3AD203B41FA5}">
                      <a16:colId xmlns:a16="http://schemas.microsoft.com/office/drawing/2014/main" val="3192430673"/>
                    </a:ext>
                  </a:extLst>
                </a:gridCol>
                <a:gridCol w="946575">
                  <a:extLst>
                    <a:ext uri="{9D8B030D-6E8A-4147-A177-3AD203B41FA5}">
                      <a16:colId xmlns:a16="http://schemas.microsoft.com/office/drawing/2014/main" val="1130406193"/>
                    </a:ext>
                  </a:extLst>
                </a:gridCol>
                <a:gridCol w="709931">
                  <a:extLst>
                    <a:ext uri="{9D8B030D-6E8A-4147-A177-3AD203B41FA5}">
                      <a16:colId xmlns:a16="http://schemas.microsoft.com/office/drawing/2014/main" val="1114686707"/>
                    </a:ext>
                  </a:extLst>
                </a:gridCol>
                <a:gridCol w="788813">
                  <a:extLst>
                    <a:ext uri="{9D8B030D-6E8A-4147-A177-3AD203B41FA5}">
                      <a16:colId xmlns:a16="http://schemas.microsoft.com/office/drawing/2014/main" val="2965132954"/>
                    </a:ext>
                  </a:extLst>
                </a:gridCol>
                <a:gridCol w="788813">
                  <a:extLst>
                    <a:ext uri="{9D8B030D-6E8A-4147-A177-3AD203B41FA5}">
                      <a16:colId xmlns:a16="http://schemas.microsoft.com/office/drawing/2014/main" val="3338650194"/>
                    </a:ext>
                  </a:extLst>
                </a:gridCol>
                <a:gridCol w="788813">
                  <a:extLst>
                    <a:ext uri="{9D8B030D-6E8A-4147-A177-3AD203B41FA5}">
                      <a16:colId xmlns:a16="http://schemas.microsoft.com/office/drawing/2014/main" val="1638238517"/>
                    </a:ext>
                  </a:extLst>
                </a:gridCol>
                <a:gridCol w="788813">
                  <a:extLst>
                    <a:ext uri="{9D8B030D-6E8A-4147-A177-3AD203B41FA5}">
                      <a16:colId xmlns:a16="http://schemas.microsoft.com/office/drawing/2014/main" val="199087493"/>
                    </a:ext>
                  </a:extLst>
                </a:gridCol>
                <a:gridCol w="828252">
                  <a:extLst>
                    <a:ext uri="{9D8B030D-6E8A-4147-A177-3AD203B41FA5}">
                      <a16:colId xmlns:a16="http://schemas.microsoft.com/office/drawing/2014/main" val="1994998818"/>
                    </a:ext>
                  </a:extLst>
                </a:gridCol>
              </a:tblGrid>
              <a:tr h="497117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OPIc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+/-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(+/-)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LPT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+/-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(+/-)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RPT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+/-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(+/-)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%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502534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Frida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32384531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Gina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+1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7202907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Dora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5480500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Kenji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0765118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Berta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2934175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Joana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6576737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Caleb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+1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3145980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Iris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+1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7223883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Layla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6621908"/>
                  </a:ext>
                </a:extLst>
              </a:tr>
              <a:tr h="3203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Ava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3396121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Mary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+2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497325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Harry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1765685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13Emma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6257665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7713389"/>
                  </a:ext>
                </a:extLst>
              </a:tr>
              <a:tr h="279092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28626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1" y="6071054"/>
            <a:ext cx="4051139" cy="35954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25000" y="5887823"/>
            <a:ext cx="2069939" cy="7314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AB6619-749B-D3DA-0899-284E93344E72}"/>
              </a:ext>
            </a:extLst>
          </p:cNvPr>
          <p:cNvSpPr txBox="1"/>
          <p:nvPr/>
        </p:nvSpPr>
        <p:spPr>
          <a:xfrm>
            <a:off x="9571894" y="1995821"/>
            <a:ext cx="22097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correlations between change in sublevel, perceived change, and frequency of German use were non-significant.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D2A4FB-E7B9-980A-E553-8C7E4D64AD97}"/>
              </a:ext>
            </a:extLst>
          </p:cNvPr>
          <p:cNvSpPr txBox="1"/>
          <p:nvPr/>
        </p:nvSpPr>
        <p:spPr>
          <a:xfrm>
            <a:off x="9589479" y="3895654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Listening actual and perceived change: rho = -0.69*</a:t>
            </a:r>
          </a:p>
        </p:txBody>
      </p:sp>
    </p:spTree>
    <p:extLst>
      <p:ext uri="{BB962C8B-B14F-4D97-AF65-F5344CB8AC3E}">
        <p14:creationId xmlns:p14="http://schemas.microsoft.com/office/powerpoint/2010/main" val="3891987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Wide range of proficiency levels after 2 years (from novice to superior)</a:t>
            </a:r>
          </a:p>
          <a:p>
            <a:r>
              <a:rPr lang="en-US" sz="2800" dirty="0"/>
              <a:t>Individual differences</a:t>
            </a:r>
          </a:p>
          <a:p>
            <a:pPr lvl="1"/>
            <a:r>
              <a:rPr lang="en-US" sz="2400" dirty="0"/>
              <a:t>21 test scores (58%) are AL+ and 15 (42%) are below; </a:t>
            </a:r>
          </a:p>
          <a:p>
            <a:pPr lvl="1"/>
            <a:r>
              <a:rPr lang="en-US" sz="2400" dirty="0"/>
              <a:t>LPT: 8 AL+, 5 below; </a:t>
            </a:r>
          </a:p>
          <a:p>
            <a:pPr lvl="1"/>
            <a:r>
              <a:rPr lang="en-US" sz="2400" dirty="0"/>
              <a:t>RPT: 6 AL+, 7 below; </a:t>
            </a:r>
          </a:p>
          <a:p>
            <a:pPr lvl="1"/>
            <a:r>
              <a:rPr lang="en-US" sz="2400" dirty="0" err="1"/>
              <a:t>OPIc</a:t>
            </a:r>
            <a:r>
              <a:rPr lang="en-US" sz="2400" dirty="0"/>
              <a:t>: 7 AL+, 3(4) below</a:t>
            </a:r>
          </a:p>
          <a:p>
            <a:endParaRPr lang="en-US" sz="2800" dirty="0"/>
          </a:p>
          <a:p>
            <a:endParaRPr lang="en-US" sz="2800" dirty="0"/>
          </a:p>
          <a:p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38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On average, participants perceived that their proficiency has increased somewhat.</a:t>
            </a:r>
          </a:p>
          <a:p>
            <a:r>
              <a:rPr lang="en-US" sz="2800" dirty="0"/>
              <a:t>On average, test scores do not change</a:t>
            </a:r>
          </a:p>
          <a:p>
            <a:pPr lvl="1"/>
            <a:r>
              <a:rPr lang="en-US" sz="2400" dirty="0"/>
              <a:t>only a trend for Reading</a:t>
            </a:r>
          </a:p>
          <a:p>
            <a:r>
              <a:rPr lang="en-US" sz="2800" dirty="0"/>
              <a:t>Individual differences</a:t>
            </a:r>
          </a:p>
          <a:p>
            <a:pPr lvl="1"/>
            <a:r>
              <a:rPr lang="en-US" sz="2400" dirty="0"/>
              <a:t>LPT: 	3 decrease, 6 don‘t change, 4 increase</a:t>
            </a:r>
          </a:p>
          <a:p>
            <a:pPr lvl="1"/>
            <a:r>
              <a:rPr lang="en-US" sz="2400" dirty="0"/>
              <a:t>RPT: 	3 decrease, 4 don‘t change, 6 increase</a:t>
            </a:r>
          </a:p>
          <a:p>
            <a:pPr lvl="1"/>
            <a:r>
              <a:rPr lang="en-US" sz="2400" dirty="0" err="1"/>
              <a:t>OPIc</a:t>
            </a:r>
            <a:r>
              <a:rPr lang="en-US" sz="2400" dirty="0"/>
              <a:t>: 	3 decrease, 3 don’t change, 4 increase</a:t>
            </a:r>
          </a:p>
          <a:p>
            <a:endParaRPr lang="en-US" sz="2800" dirty="0"/>
          </a:p>
          <a:p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84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Discussion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39" y="1446070"/>
            <a:ext cx="9664861" cy="4525963"/>
          </a:xfrm>
        </p:spPr>
        <p:txBody>
          <a:bodyPr/>
          <a:lstStyle/>
          <a:p>
            <a:r>
              <a:rPr lang="en-US" sz="2800" dirty="0"/>
              <a:t>Individual differences</a:t>
            </a:r>
          </a:p>
          <a:p>
            <a:pPr lvl="1"/>
            <a:r>
              <a:rPr lang="en-US" sz="2400" dirty="0"/>
              <a:t>Use frequency </a:t>
            </a:r>
          </a:p>
          <a:p>
            <a:pPr lvl="2"/>
            <a:r>
              <a:rPr lang="en-US" sz="2000" dirty="0"/>
              <a:t>(AH &amp; S levels report 48%, 40% and 35% use of German)</a:t>
            </a:r>
          </a:p>
          <a:p>
            <a:pPr lvl="1"/>
            <a:r>
              <a:rPr lang="en-US" sz="2400" dirty="0"/>
              <a:t>Limited L2 input in courses and free time</a:t>
            </a:r>
          </a:p>
          <a:p>
            <a:pPr lvl="1"/>
            <a:r>
              <a:rPr lang="en-US" sz="2400" dirty="0"/>
              <a:t>L1/L2/L3, family</a:t>
            </a:r>
          </a:p>
          <a:p>
            <a:pPr lvl="1"/>
            <a:r>
              <a:rPr lang="en-US" sz="2400" dirty="0"/>
              <a:t>Covid years</a:t>
            </a:r>
          </a:p>
          <a:p>
            <a:pPr lvl="1"/>
            <a:r>
              <a:rPr lang="en-US" sz="2400" dirty="0"/>
              <a:t>Starting proficiency level</a:t>
            </a:r>
          </a:p>
          <a:p>
            <a:pPr lvl="2"/>
            <a:r>
              <a:rPr lang="en-US" sz="2000" dirty="0"/>
              <a:t>Students who enter the program with lower proficiency levels are less likely to increase their proficiency</a:t>
            </a:r>
          </a:p>
          <a:p>
            <a:pPr marL="457200" lvl="1" indent="0">
              <a:buNone/>
            </a:pPr>
            <a:endParaRPr lang="en-US" sz="2400" dirty="0"/>
          </a:p>
          <a:p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207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Implications</a:t>
            </a:r>
            <a:endParaRPr lang="de-DE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7" y="1474502"/>
            <a:ext cx="10972800" cy="4525963"/>
          </a:xfrm>
        </p:spPr>
        <p:txBody>
          <a:bodyPr/>
          <a:lstStyle/>
          <a:p>
            <a:r>
              <a:rPr lang="en-US" sz="2800" dirty="0"/>
              <a:t>Testing language skills of graduate students’ proficiency </a:t>
            </a:r>
          </a:p>
          <a:p>
            <a:pPr lvl="1"/>
            <a:r>
              <a:rPr lang="en-US" sz="2400" dirty="0"/>
              <a:t>at program beginning and end</a:t>
            </a:r>
          </a:p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</a:rPr>
              <a:t>Selection and acceptance of applicants into graduate programs</a:t>
            </a:r>
          </a:p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</a:rPr>
              <a:t>Selection of graduate students as instructors in college language programs</a:t>
            </a:r>
            <a:endParaRPr lang="en-US" sz="2400" dirty="0"/>
          </a:p>
          <a:p>
            <a:r>
              <a:rPr lang="en-US" sz="2800" dirty="0"/>
              <a:t>Rethinking standards and projected learning outcomes</a:t>
            </a:r>
          </a:p>
          <a:p>
            <a:pPr lvl="1"/>
            <a:r>
              <a:rPr lang="en-US" sz="2400" dirty="0"/>
              <a:t>Language development (besides literature/culture/linguistics/pedagogy)</a:t>
            </a:r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9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Implications</a:t>
            </a:r>
            <a:endParaRPr lang="de-DE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7" y="1474502"/>
            <a:ext cx="10972800" cy="4525963"/>
          </a:xfrm>
        </p:spPr>
        <p:txBody>
          <a:bodyPr/>
          <a:lstStyle/>
          <a:p>
            <a:r>
              <a:rPr lang="en-US" sz="2800" dirty="0"/>
              <a:t>Providing more opportunities to use German </a:t>
            </a:r>
          </a:p>
          <a:p>
            <a:pPr lvl="1"/>
            <a:r>
              <a:rPr lang="en-US" sz="2400" dirty="0"/>
              <a:t>in literature/culture/pedagogy courses</a:t>
            </a:r>
          </a:p>
          <a:p>
            <a:pPr lvl="1"/>
            <a:r>
              <a:rPr lang="en-US" sz="2400" dirty="0"/>
              <a:t>adding language courses</a:t>
            </a:r>
          </a:p>
          <a:p>
            <a:pPr lvl="1"/>
            <a:r>
              <a:rPr lang="en-US" sz="2400" dirty="0"/>
              <a:t>professional development (colloquia, AATG meetings)</a:t>
            </a:r>
          </a:p>
          <a:p>
            <a:pPr lvl="1"/>
            <a:r>
              <a:rPr lang="en-US" sz="2400" dirty="0"/>
              <a:t>in free time</a:t>
            </a:r>
          </a:p>
          <a:p>
            <a:pPr lvl="1"/>
            <a:r>
              <a:rPr lang="en-US" sz="2400" dirty="0"/>
              <a:t>creating a culture of L2 use in the program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570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9F6F-1D57-E636-443D-DA9B98B8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US" dirty="0"/>
            </a:br>
            <a:r>
              <a:rPr lang="en-US" sz="3600" dirty="0"/>
              <a:t>Acknowledgment</a:t>
            </a:r>
            <a:br>
              <a:rPr lang="en-US" dirty="0"/>
            </a:b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39EBB-89D0-2EC2-7656-767170258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6400"/>
            <a:ext cx="9753600" cy="4525963"/>
          </a:xfrm>
        </p:spPr>
        <p:txBody>
          <a:bodyPr/>
          <a:lstStyle/>
          <a:p>
            <a:r>
              <a:rPr lang="en-US" sz="2800" dirty="0"/>
              <a:t>College of Humanities Faculty Research Grant</a:t>
            </a:r>
          </a:p>
          <a:p>
            <a:r>
              <a:rPr lang="en-US" sz="2800" dirty="0"/>
              <a:t>Research Priorities Initiative Award, American Council on the Teaching of Foreign Languages (ACTFL)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01968A-5CAE-6C7A-9A04-07203E46E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5990056"/>
            <a:ext cx="4800600" cy="4287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57A78C-4C11-0C6C-1E7B-9AFBA1B12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2501" y="5650287"/>
            <a:ext cx="2286198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0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51500"/>
            <a:ext cx="9372600" cy="4525963"/>
          </a:xfrm>
        </p:spPr>
        <p:txBody>
          <a:bodyPr/>
          <a:lstStyle/>
          <a:p>
            <a:r>
              <a:rPr lang="en-US" sz="2800" dirty="0"/>
              <a:t>Project planning started in 2018/2019 (I was Interim Director of Graduate Studies)</a:t>
            </a:r>
          </a:p>
          <a:p>
            <a:pPr lvl="1"/>
            <a:r>
              <a:rPr lang="en-US" sz="2400" dirty="0"/>
              <a:t>MA in German Studies</a:t>
            </a:r>
          </a:p>
          <a:p>
            <a:pPr lvl="1"/>
            <a:r>
              <a:rPr lang="en-US" sz="2400" dirty="0"/>
              <a:t>International Ph.D. Program in Transcultural German Studies with </a:t>
            </a:r>
            <a:r>
              <a:rPr lang="en-US" sz="2400" dirty="0" err="1"/>
              <a:t>Universit</a:t>
            </a:r>
            <a:r>
              <a:rPr lang="de-DE" sz="2400" dirty="0" err="1"/>
              <a:t>ät</a:t>
            </a:r>
            <a:r>
              <a:rPr lang="en-US" sz="2400" dirty="0"/>
              <a:t> Leipzig and Universität Köln, Germany</a:t>
            </a:r>
          </a:p>
          <a:p>
            <a:r>
              <a:rPr lang="en-US" sz="2800" dirty="0"/>
              <a:t>A longitudinal study</a:t>
            </a:r>
          </a:p>
          <a:p>
            <a:r>
              <a:rPr lang="en-US" sz="2800" dirty="0"/>
              <a:t>investigating how graduate students in German develop their L2 proficiency over two years </a:t>
            </a:r>
          </a:p>
          <a:p>
            <a:r>
              <a:rPr lang="en-US" sz="2800" dirty="0"/>
              <a:t>using standardized ACTFL proficiency exams, self-assessments and interviews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66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sz="32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81024"/>
            <a:ext cx="10972800" cy="4525963"/>
          </a:xfrm>
        </p:spPr>
        <p:txBody>
          <a:bodyPr/>
          <a:lstStyle/>
          <a:p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ACTFL (2020). ACTFL </a:t>
            </a:r>
            <a:r>
              <a:rPr lang="en-US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OPIc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examinee handbook.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https://www.languagetesting.com/pub/media/wysiwyg/manuals/opic-examinee-handbook.pdf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ACTFL/CAEP (2013). Program Standards for the Preparation of Foreign Language Teachers. Retrieved from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https://www.actfl.org/assessment-professional-development/program-review-services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ACTFL (2013). ACTFL reading proficiency test (RPT). Familiarization manual and ACTFL proficiency guidelines 2012—reading.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https://www.languagetesting.com/pub/media/wysiwyg/ACTFL_FamManual_Reading_2015.pdf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ACTFL (2019). ACTFL listening proficiency test (LPT). Familiarization manual and ACTFL proficiency guidelines 2012—listening.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https://www.languagetesting.com/pub/media/wysiwyg/manuals/ACTFL_FamManual_Listening_2019.pdf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40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sz="32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Bell, T. R., &amp; Borden R. S. (2022). Examining target language proficiency among in‐service K‐12 language teachers.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Foreign Language Annals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815–831. </a:t>
            </a:r>
          </a:p>
          <a:p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Chambless, K. S. (2012). Teachers' oral proficiency in the target language: Research on its role in language teaching and learning. Foreign Language Annals, 45, S141–S162. </a:t>
            </a:r>
          </a:p>
          <a:p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Huhn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C., Bell, T. R., &amp; Chambless, K. (2021). Issues in world language teacher preparation: ACTFL/CAEP standards and oral proficiency.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Foreign Language Annals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255–271. </a:t>
            </a:r>
          </a:p>
          <a:p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Leonard, K., &amp; Bonilla, N. (2022). Teachers' oral proficiency: What happens after they graduate?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Foreign Language Annals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1152–1168. </a:t>
            </a:r>
          </a:p>
          <a:p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Glisan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 W., </a:t>
            </a:r>
            <a:r>
              <a:rPr lang="en-US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Swender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E., &amp; Surface, E. A. (2013). Oral proficiency standards and foreign language teacher candidates: Current findings and future research directions.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Foreign Language Annals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(2), 264–289. </a:t>
            </a:r>
            <a:endParaRPr lang="de-DE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427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sz="32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744200" cy="4525963"/>
          </a:xfrm>
        </p:spPr>
        <p:txBody>
          <a:bodyPr/>
          <a:lstStyle/>
          <a:p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Sullivan, J. H. (2011). Taking charge: Teacher candidates' preparation for the oral proficiency interview.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Foreign Language Annals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(2), 241–257. </a:t>
            </a:r>
          </a:p>
          <a:p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SWA Consulting. (2012). Reliability study of the ACTFL OPI in Chinese, Portuguese, Russian, Spanish, German, and English for the ACE Review. ACTFL. https://www.languagetesting.com/pub/media/wysiwyg/PDF/research/ACTFL-OPI-Reliability-2012.pdf</a:t>
            </a:r>
          </a:p>
          <a:p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Tschirner, E. (2016). Listening and reading proficiency levels of college students.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Foreign Language Annals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49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(2), 201–223.</a:t>
            </a:r>
          </a:p>
          <a:p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Tschirner, E. (2018). Language testing: Current practices and future developments.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US" sz="2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Unterrichtspraxis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Teaching German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(2), 105-120. </a:t>
            </a:r>
          </a:p>
          <a:p>
            <a:endParaRPr lang="de-DE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60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875" y="1752600"/>
            <a:ext cx="8991600" cy="1676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4000" dirty="0">
                <a:cs typeface="Arial" panose="020B0604020202020204" pitchFamily="34" charset="0"/>
              </a:rPr>
              <a:t>Graduate </a:t>
            </a:r>
            <a:r>
              <a:rPr lang="de-DE" sz="4000" dirty="0" err="1">
                <a:cs typeface="Arial" panose="020B0604020202020204" pitchFamily="34" charset="0"/>
              </a:rPr>
              <a:t>Students</a:t>
            </a:r>
            <a:r>
              <a:rPr lang="de-DE" sz="4000" dirty="0">
                <a:cs typeface="Arial" panose="020B0604020202020204" pitchFamily="34" charset="0"/>
              </a:rPr>
              <a:t>‘ Language </a:t>
            </a:r>
            <a:r>
              <a:rPr lang="de-DE" sz="4000" dirty="0" err="1">
                <a:cs typeface="Arial" panose="020B0604020202020204" pitchFamily="34" charset="0"/>
              </a:rPr>
              <a:t>Proficiency</a:t>
            </a:r>
            <a:r>
              <a:rPr lang="de-DE" sz="4000" dirty="0">
                <a:cs typeface="Arial" panose="020B0604020202020204" pitchFamily="34" charset="0"/>
              </a:rPr>
              <a:t> Development </a:t>
            </a:r>
            <a:r>
              <a:rPr lang="de-DE" sz="4000" dirty="0" err="1">
                <a:cs typeface="Arial" panose="020B0604020202020204" pitchFamily="34" charset="0"/>
              </a:rPr>
              <a:t>over</a:t>
            </a:r>
            <a:r>
              <a:rPr lang="de-DE" sz="4000" dirty="0">
                <a:cs typeface="Arial" panose="020B0604020202020204" pitchFamily="34" charset="0"/>
              </a:rPr>
              <a:t> </a:t>
            </a:r>
            <a:r>
              <a:rPr lang="de-DE" sz="4000" dirty="0" err="1">
                <a:cs typeface="Arial" panose="020B0604020202020204" pitchFamily="34" charset="0"/>
              </a:rPr>
              <a:t>two</a:t>
            </a:r>
            <a:r>
              <a:rPr lang="de-DE" sz="4000" dirty="0">
                <a:cs typeface="Arial" panose="020B0604020202020204" pitchFamily="34" charset="0"/>
              </a:rPr>
              <a:t> </a:t>
            </a:r>
            <a:r>
              <a:rPr lang="de-DE" sz="4000" dirty="0" err="1">
                <a:cs typeface="Arial" panose="020B0604020202020204" pitchFamily="34" charset="0"/>
              </a:rPr>
              <a:t>Years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24201"/>
            <a:ext cx="8991600" cy="3489098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solidFill>
                  <a:srgbClr val="002060"/>
                </a:solidFill>
                <a:cs typeface="Arial" panose="020B0604020202020204" pitchFamily="34" charset="0"/>
              </a:rPr>
              <a:t>Peter Ecke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solidFill>
                  <a:srgbClr val="002060"/>
                </a:solidFill>
                <a:cs typeface="Arial" panose="020B0604020202020204" pitchFamily="34" charset="0"/>
              </a:rPr>
              <a:t>University of Arizona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300" dirty="0">
                <a:solidFill>
                  <a:srgbClr val="002060"/>
                </a:solidFill>
                <a:cs typeface="Arial" panose="020B0604020202020204" pitchFamily="34" charset="0"/>
              </a:rPr>
              <a:t>eckep@arizona.edu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1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solidFill>
                  <a:srgbClr val="002060"/>
                </a:solidFill>
                <a:cs typeface="Arial" panose="020B0604020202020204" pitchFamily="34" charset="0"/>
              </a:rPr>
              <a:t>Erwin Tschirner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solidFill>
                  <a:srgbClr val="002060"/>
                </a:solidFill>
                <a:cs typeface="Arial" panose="020B0604020202020204" pitchFamily="34" charset="0"/>
              </a:rPr>
              <a:t>University of Leipzig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>
                <a:solidFill>
                  <a:srgbClr val="002060"/>
                </a:solidFill>
                <a:cs typeface="Arial" panose="020B0604020202020204" pitchFamily="34" charset="0"/>
              </a:rPr>
              <a:t>tschirner@uni-leipzig.de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1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Assessment Symposia, The University of Arizona, April 24, 2024</a:t>
            </a:r>
            <a:endParaRPr lang="en-US" sz="28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644B712-4ACB-5895-9397-F0C7AEECEE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92073"/>
            <a:ext cx="4495800" cy="399008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13D2212-1A84-2B7A-E186-676B0BA764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67600" y="227981"/>
            <a:ext cx="2809876" cy="99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0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/>
              <a:t>Background: Language proficiency research</a:t>
            </a:r>
            <a:endParaRPr lang="de-D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06"/>
            <a:ext cx="6934200" cy="4525963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 language proficiency after 4 years of undergraduate study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Speaking (OPI/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 Intermediate High (IH)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Reading (RPT): Intermediate High (IH)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Listening (LPT): Intermediate High (IH)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(Tschirner, 2016, 2018) 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half of German language teacher candidates reach the standard Advanced Low (AL)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OPIs                                                                                     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Glisan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al., 2013; ACTFL/CAEP, 2013).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language teachers maintain or increase their oral proficiency (AL+)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(Bell &amp; Borden, 2022;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Leonard &amp; Bonilla, 2022). </a:t>
            </a:r>
          </a:p>
          <a:p>
            <a:endParaRPr lang="de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CB75A9-3F6E-89F1-BE55-9836064219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0999" y="1600200"/>
            <a:ext cx="388620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90000">
              <a:schemeClr val="bg1">
                <a:shade val="30000"/>
                <a:satMod val="200000"/>
                <a:alpha val="60000"/>
                <a:lumMod val="89000"/>
                <a:lumOff val="11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/>
              <a:t>Rationale for research</a:t>
            </a:r>
            <a:endParaRPr lang="de-D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364"/>
            <a:ext cx="10134600" cy="4525963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Proficiency development during graduate study: under-researched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expectation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tudents enter/leave graduate programs of language and culture with an advanced L2 proficiency, and they develop their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L2 skills further.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issue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It is unclear if and to what extent graduate students increase their L2 proficiency during their studies.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ourses, discussions, readings, and writings primarily/partially in English? 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L2 input and opportunities for output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empirical evidence that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graduate students’ teaching German positively affects their L2 proficiency</a:t>
            </a:r>
          </a:p>
          <a:p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27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/>
              <a:t>Research Questions</a:t>
            </a:r>
            <a:endParaRPr lang="de-D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070"/>
            <a:ext cx="94488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600" dirty="0"/>
              <a:t>To what extent do graduate students of German demonstrate acquisition, maintenance, or loss of L2 skills over two years of graduate study as measured by reading, listening, and speaking tests?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How do students self-assess their L2 proficiency development and use from 1</a:t>
            </a:r>
            <a:r>
              <a:rPr lang="en-US" sz="2600" baseline="30000" dirty="0"/>
              <a:t>st</a:t>
            </a:r>
            <a:r>
              <a:rPr lang="en-US" sz="2600" dirty="0"/>
              <a:t> to 4</a:t>
            </a:r>
            <a:r>
              <a:rPr lang="en-US" sz="2600" baseline="30000" dirty="0"/>
              <a:t>th</a:t>
            </a:r>
            <a:r>
              <a:rPr lang="en-US" sz="2600" dirty="0"/>
              <a:t> semester in retrospect?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(What opportunities do students have and what strategies do they use to develop their L2 proficiency during graduate study?)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(What implications do the findings have for graduate program design and student support?)</a:t>
            </a:r>
          </a:p>
          <a:p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28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Method</a:t>
            </a:r>
            <a:endParaRPr lang="de-DE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058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Participants</a:t>
            </a:r>
          </a:p>
          <a:p>
            <a:r>
              <a:rPr lang="en-US" dirty="0"/>
              <a:t>14 participants of 4 generations of graduate students in German Studies </a:t>
            </a:r>
          </a:p>
          <a:p>
            <a:pPr lvl="1"/>
            <a:r>
              <a:rPr lang="en-US" dirty="0"/>
              <a:t>entered MA and Ph.D. programs in German Studies in the Fall of 2018, 2019, 2020 and 2021 </a:t>
            </a:r>
          </a:p>
          <a:p>
            <a:pPr lvl="1"/>
            <a:r>
              <a:rPr lang="en-US" dirty="0"/>
              <a:t>considered German as one of their non-dominant languages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64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/>
              <a:t>Material and Design</a:t>
            </a:r>
            <a:endParaRPr lang="de-D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Longitudinal study (pre- and post-test design). </a:t>
            </a:r>
          </a:p>
          <a:p>
            <a:r>
              <a:rPr lang="en-US" sz="2800" dirty="0"/>
              <a:t>In their 1</a:t>
            </a:r>
            <a:r>
              <a:rPr lang="en-US" sz="2800" baseline="30000" dirty="0"/>
              <a:t>st</a:t>
            </a:r>
            <a:r>
              <a:rPr lang="en-US" sz="2800" dirty="0"/>
              <a:t> and 4</a:t>
            </a:r>
            <a:r>
              <a:rPr lang="en-US" sz="2800" baseline="30000" dirty="0"/>
              <a:t>th</a:t>
            </a:r>
            <a:r>
              <a:rPr lang="en-US" sz="2800" dirty="0"/>
              <a:t> semester of study, participants took these tests:</a:t>
            </a:r>
          </a:p>
          <a:p>
            <a:pPr lvl="1"/>
            <a:r>
              <a:rPr lang="en-US" sz="2400" dirty="0"/>
              <a:t>ACTFL Listening Proficiency Test (LPT) </a:t>
            </a:r>
            <a:r>
              <a:rPr lang="en-US" sz="2000" dirty="0">
                <a:solidFill>
                  <a:prstClr val="black"/>
                </a:solidFill>
              </a:rPr>
              <a:t>(ACTFL, 2019)</a:t>
            </a:r>
            <a:endParaRPr lang="en-US" sz="2000" dirty="0"/>
          </a:p>
          <a:p>
            <a:pPr lvl="1"/>
            <a:r>
              <a:rPr lang="en-US" sz="2400" dirty="0"/>
              <a:t>ACTFL Reading Proficiency Test (RPT) </a:t>
            </a:r>
            <a:r>
              <a:rPr lang="en-US" sz="2000" dirty="0">
                <a:solidFill>
                  <a:prstClr val="black"/>
                </a:solidFill>
              </a:rPr>
              <a:t>(ACTFL, 2013)</a:t>
            </a:r>
            <a:endParaRPr lang="en-US" sz="2400" dirty="0"/>
          </a:p>
          <a:p>
            <a:pPr lvl="1"/>
            <a:r>
              <a:rPr lang="en-US" sz="2400" dirty="0"/>
              <a:t>ACTFL Oral Proficiency Interview – computerized version (</a:t>
            </a:r>
            <a:r>
              <a:rPr lang="en-US" sz="2400" dirty="0" err="1"/>
              <a:t>OPIc</a:t>
            </a:r>
            <a:r>
              <a:rPr lang="en-US" sz="2400" dirty="0"/>
              <a:t>) </a:t>
            </a:r>
            <a:r>
              <a:rPr lang="en-US" sz="2000" dirty="0"/>
              <a:t>(ACTFL, 2020)</a:t>
            </a:r>
          </a:p>
          <a:p>
            <a:r>
              <a:rPr lang="en-US" sz="2800" dirty="0"/>
              <a:t>Right after their 4</a:t>
            </a:r>
            <a:r>
              <a:rPr lang="en-US" sz="2800" baseline="30000" dirty="0"/>
              <a:t>th</a:t>
            </a:r>
            <a:r>
              <a:rPr lang="en-US" sz="2800" dirty="0"/>
              <a:t> semester, participants completed: </a:t>
            </a:r>
          </a:p>
          <a:p>
            <a:pPr lvl="1"/>
            <a:r>
              <a:rPr lang="en-US" sz="2400" dirty="0"/>
              <a:t>a self-assessment questionnaire </a:t>
            </a:r>
          </a:p>
          <a:p>
            <a:pPr lvl="1"/>
            <a:r>
              <a:rPr lang="en-US" sz="2400" dirty="0"/>
              <a:t>a follow-up interview about perceived language development and use</a:t>
            </a:r>
          </a:p>
          <a:p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36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/>
              <a:t>Analyses</a:t>
            </a:r>
            <a:endParaRPr lang="de-D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8009"/>
            <a:ext cx="9829800" cy="4525963"/>
          </a:xfrm>
        </p:spPr>
        <p:txBody>
          <a:bodyPr/>
          <a:lstStyle/>
          <a:p>
            <a:r>
              <a:rPr lang="en-US" sz="2800" dirty="0"/>
              <a:t>Pre-test and post-test results of individual participants were compared for difference (i.e. change via </a:t>
            </a:r>
            <a:r>
              <a:rPr lang="en-US" sz="2800" i="1" dirty="0"/>
              <a:t>t</a:t>
            </a:r>
            <a:r>
              <a:rPr lang="en-US" sz="2800" dirty="0"/>
              <a:t>-tests)</a:t>
            </a:r>
          </a:p>
          <a:p>
            <a:pPr lvl="1"/>
            <a:r>
              <a:rPr lang="en-US" sz="2400" dirty="0"/>
              <a:t> e.g., if a student’s proficiency level changed from “Advanced Low” to “Advanced High” on the ACTFL scale.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76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16DA-8011-064C-A466-4765637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4E57-595F-7F62-050B-717F74FC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40424"/>
            <a:ext cx="9525000" cy="4525963"/>
          </a:xfrm>
        </p:spPr>
        <p:txBody>
          <a:bodyPr/>
          <a:lstStyle/>
          <a:p>
            <a:r>
              <a:rPr lang="en-US" sz="2800" dirty="0"/>
              <a:t>Questionnaire responses provided complementary data.</a:t>
            </a:r>
            <a:endParaRPr lang="de-DE" sz="2800" dirty="0"/>
          </a:p>
          <a:p>
            <a:r>
              <a:rPr lang="en-US" sz="2800" dirty="0"/>
              <a:t>Estimates to what extent participants’ German proficiency has changed since the start of the graduate program. </a:t>
            </a:r>
          </a:p>
          <a:p>
            <a:pPr lvl="1"/>
            <a:r>
              <a:rPr lang="en-US" sz="2400" dirty="0"/>
              <a:t>-3 (decreased a lot), -2 (decreased) -1 (decreased somewhat), 0 (did not change), +1 (increased somewhat), +2 (increased), +3 (increased a lot)</a:t>
            </a:r>
          </a:p>
          <a:p>
            <a:r>
              <a:rPr lang="en-US" sz="2800" dirty="0"/>
              <a:t>Estimates of German use frequencies (in % out of 100%)</a:t>
            </a:r>
          </a:p>
          <a:p>
            <a:r>
              <a:rPr lang="en-US" sz="2800" dirty="0"/>
              <a:t>Correlation analyses between test score changes, perceived changes and estimated use frequencies</a:t>
            </a:r>
          </a:p>
          <a:p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D5B9A8-283F-627A-4060-64219AD4C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61" y="6000465"/>
            <a:ext cx="4846496" cy="430133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61E38BC5-1F86-3EA2-755E-7CD027D27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9746" y="5811757"/>
            <a:ext cx="2285193" cy="80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8667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7309</TotalTime>
  <Words>2289</Words>
  <Application>Microsoft Office PowerPoint</Application>
  <PresentationFormat>Widescreen</PresentationFormat>
  <Paragraphs>502</Paragraphs>
  <Slides>23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Arial Narrow</vt:lpstr>
      <vt:lpstr>Calibri</vt:lpstr>
      <vt:lpstr>1_Office Theme</vt:lpstr>
      <vt:lpstr>Graduate Students‘ Language Proficiency Development over two Years </vt:lpstr>
      <vt:lpstr>PowerPoint Presentation</vt:lpstr>
      <vt:lpstr>Background: Language proficiency research</vt:lpstr>
      <vt:lpstr>Rationale for research</vt:lpstr>
      <vt:lpstr>Research Questions</vt:lpstr>
      <vt:lpstr>Method</vt:lpstr>
      <vt:lpstr>Material and Design</vt:lpstr>
      <vt:lpstr>Analyses</vt:lpstr>
      <vt:lpstr>PowerPoint Presentation</vt:lpstr>
      <vt:lpstr>Proficiency Levels at Entry in Program</vt:lpstr>
      <vt:lpstr>Results Pre- and Post-Tests</vt:lpstr>
      <vt:lpstr>Number of participants whose test scores increased, stayed the same and decreased</vt:lpstr>
      <vt:lpstr>Participants‘ post-test results for Listening (LPT), Reading (RPT) and Oral (OPIc) Proficiency, change in sublevel +-, perceived change (+-) and estimated use frequency of German (Use%)</vt:lpstr>
      <vt:lpstr>Discussion</vt:lpstr>
      <vt:lpstr>Discussion</vt:lpstr>
      <vt:lpstr>Discussion</vt:lpstr>
      <vt:lpstr>Implications</vt:lpstr>
      <vt:lpstr>Implications</vt:lpstr>
      <vt:lpstr> Acknowledgment </vt:lpstr>
      <vt:lpstr>References</vt:lpstr>
      <vt:lpstr>References</vt:lpstr>
      <vt:lpstr>References</vt:lpstr>
      <vt:lpstr>Graduate Students‘ Language Proficiency Development over two Years </vt:lpstr>
    </vt:vector>
  </TitlesOfParts>
  <Company>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Tina Badstuebner</dc:creator>
  <cp:lastModifiedBy>R</cp:lastModifiedBy>
  <cp:revision>453</cp:revision>
  <cp:lastPrinted>2024-04-23T21:13:03Z</cp:lastPrinted>
  <dcterms:created xsi:type="dcterms:W3CDTF">2007-02-25T22:36:33Z</dcterms:created>
  <dcterms:modified xsi:type="dcterms:W3CDTF">2024-04-23T21:16:23Z</dcterms:modified>
</cp:coreProperties>
</file>