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34" r:id="rId2"/>
  </p:sldMasterIdLst>
  <p:notesMasterIdLst>
    <p:notesMasterId r:id="rId17"/>
  </p:notesMasterIdLst>
  <p:sldIdLst>
    <p:sldId id="256" r:id="rId3"/>
    <p:sldId id="258" r:id="rId4"/>
    <p:sldId id="261" r:id="rId5"/>
    <p:sldId id="484" r:id="rId6"/>
    <p:sldId id="257" r:id="rId7"/>
    <p:sldId id="481" r:id="rId8"/>
    <p:sldId id="483" r:id="rId9"/>
    <p:sldId id="494" r:id="rId10"/>
    <p:sldId id="493" r:id="rId11"/>
    <p:sldId id="495" r:id="rId12"/>
    <p:sldId id="330" r:id="rId13"/>
    <p:sldId id="331" r:id="rId14"/>
    <p:sldId id="283" r:id="rId15"/>
    <p:sldId id="496" r:id="rId16"/>
  </p:sldIdLst>
  <p:sldSz cx="9144000" cy="5143500" type="screen16x9"/>
  <p:notesSz cx="7010400" cy="9296400"/>
  <p:custDataLst>
    <p:tags r:id="rId18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1">
          <p15:clr>
            <a:srgbClr val="A4A3A4"/>
          </p15:clr>
        </p15:guide>
        <p15:guide id="2" pos="2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B"/>
    <a:srgbClr val="AB0420"/>
    <a:srgbClr val="447E3A"/>
    <a:srgbClr val="59A64D"/>
    <a:srgbClr val="540057"/>
    <a:srgbClr val="909596"/>
    <a:srgbClr val="B1B7B9"/>
    <a:srgbClr val="E1E9EB"/>
    <a:srgbClr val="0C234C"/>
    <a:srgbClr val="693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B0D64F-8ADA-4104-B8E8-DBB13024ECE4}" v="3" dt="2024-04-12T20:42:52.2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235" autoAdjust="0"/>
  </p:normalViewPr>
  <p:slideViewPr>
    <p:cSldViewPr snapToGrid="0">
      <p:cViewPr varScale="1">
        <p:scale>
          <a:sx n="114" d="100"/>
          <a:sy n="114" d="100"/>
        </p:scale>
        <p:origin x="1446" y="96"/>
      </p:cViewPr>
      <p:guideLst>
        <p:guide orient="horz" pos="311"/>
        <p:guide pos="2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elyn Davis" clId="Web-{C3B0D64F-8ADA-4104-B8E8-DBB13024ECE4}"/>
    <pc:docChg chg="modSld">
      <pc:chgData name="Madelyn Davis" userId="" providerId="" clId="Web-{C3B0D64F-8ADA-4104-B8E8-DBB13024ECE4}" dt="2024-04-12T20:42:52.222" v="2" actId="20577"/>
      <pc:docMkLst>
        <pc:docMk/>
      </pc:docMkLst>
      <pc:sldChg chg="modSp">
        <pc:chgData name="Madelyn Davis" userId="" providerId="" clId="Web-{C3B0D64F-8ADA-4104-B8E8-DBB13024ECE4}" dt="2024-04-12T20:42:52.222" v="2" actId="20577"/>
        <pc:sldMkLst>
          <pc:docMk/>
          <pc:sldMk cId="2152655366" sldId="484"/>
        </pc:sldMkLst>
        <pc:spChg chg="mod">
          <ac:chgData name="Madelyn Davis" userId="" providerId="" clId="Web-{C3B0D64F-8ADA-4104-B8E8-DBB13024ECE4}" dt="2024-04-12T20:42:52.222" v="2" actId="20577"/>
          <ac:spMkLst>
            <pc:docMk/>
            <pc:sldMk cId="2152655366" sldId="484"/>
            <ac:spMk id="5" creationId="{92C75A48-15E8-748F-0884-55A043344886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04E54C-8746-499A-A2B3-299D4D74EF9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B7B8EA-1077-4BF6-A4E1-8CDB03505196}">
      <dgm:prSet phldrT="[Text]" custT="1"/>
      <dgm:spPr>
        <a:solidFill>
          <a:srgbClr val="376243"/>
        </a:solidFill>
      </dgm:spPr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r>
            <a:rPr lang="en-US" sz="1400" b="1" dirty="0">
              <a:latin typeface="+mn-lt"/>
              <a:ea typeface="Verdana" panose="020B0604030504040204" pitchFamily="34" charset="0"/>
            </a:rPr>
            <a:t>Student Learning Outcomes (SLOs)</a:t>
          </a:r>
        </a:p>
      </dgm:t>
      <dgm:extLst>
        <a:ext uri="{E40237B7-FDA0-4F09-8148-C483321AD2D9}">
          <dgm14:cNvPr xmlns:dgm14="http://schemas.microsoft.com/office/drawing/2010/diagram" id="0" name="" descr="Student Learning Outcomes (SLOs)&#10;"/>
        </a:ext>
      </dgm:extLst>
    </dgm:pt>
    <dgm:pt modelId="{08D1671C-A51A-4C31-B451-83B4272B9663}" type="parTrans" cxnId="{F214D57C-FC35-4055-91AE-FB55B4CF797F}">
      <dgm:prSet/>
      <dgm:spPr/>
      <dgm:t>
        <a:bodyPr/>
        <a:lstStyle/>
        <a:p>
          <a:endParaRPr lang="en-US" sz="1800">
            <a:latin typeface="+mn-lt"/>
          </a:endParaRPr>
        </a:p>
      </dgm:t>
    </dgm:pt>
    <dgm:pt modelId="{9279CA66-B9B3-46AF-A020-8B1C95C2B636}" type="sibTrans" cxnId="{F214D57C-FC35-4055-91AE-FB55B4CF797F}">
      <dgm:prSet custT="1"/>
      <dgm:spPr>
        <a:solidFill>
          <a:schemeClr val="tx1">
            <a:lumMod val="75000"/>
            <a:lumOff val="2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en-US" sz="1800">
            <a:latin typeface="+mn-lt"/>
          </a:endParaRPr>
        </a:p>
      </dgm:t>
    </dgm:pt>
    <dgm:pt modelId="{DBCF57E8-F7FF-4E12-961A-BA0A5412C8F8}">
      <dgm:prSet phldrT="[Text]" custT="1"/>
      <dgm:spPr>
        <a:solidFill>
          <a:srgbClr val="61356D"/>
        </a:solidFill>
      </dgm:spPr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r>
            <a:rPr lang="en-US" sz="1400" b="1" dirty="0"/>
            <a:t>Module Outcomes (MOs)</a:t>
          </a:r>
          <a:endParaRPr lang="en-US" sz="1400" b="1" dirty="0">
            <a:latin typeface="+mn-lt"/>
            <a:ea typeface="Verdana" panose="020B060403050404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 descr="Module Outcomes (MOs)&#10;"/>
        </a:ext>
      </dgm:extLst>
    </dgm:pt>
    <dgm:pt modelId="{6D65BE50-6F47-4556-801C-3F1F0C567CAA}" type="parTrans" cxnId="{ED09BC71-B33D-40CD-86E5-CED2FAA60638}">
      <dgm:prSet/>
      <dgm:spPr/>
      <dgm:t>
        <a:bodyPr/>
        <a:lstStyle/>
        <a:p>
          <a:endParaRPr lang="en-US" sz="1800">
            <a:latin typeface="+mn-lt"/>
          </a:endParaRPr>
        </a:p>
      </dgm:t>
    </dgm:pt>
    <dgm:pt modelId="{3179C3C1-C055-4F31-99FA-F3D1223BE638}" type="sibTrans" cxnId="{ED09BC71-B33D-40CD-86E5-CED2FAA60638}">
      <dgm:prSet/>
      <dgm:spPr/>
      <dgm:t>
        <a:bodyPr/>
        <a:lstStyle/>
        <a:p>
          <a:endParaRPr lang="en-US" sz="1800">
            <a:latin typeface="+mn-lt"/>
          </a:endParaRPr>
        </a:p>
      </dgm:t>
    </dgm:pt>
    <dgm:pt modelId="{8BD7F4E7-13C0-45BB-921F-C9011A85083E}">
      <dgm:prSet custT="1"/>
      <dgm:spPr>
        <a:solidFill>
          <a:srgbClr val="002060"/>
        </a:solidFill>
      </dgm:spPr>
      <dgm:t>
        <a:bodyPr/>
        <a:lstStyle/>
        <a:p>
          <a:r>
            <a:rPr lang="en-US" sz="1400" b="1" dirty="0">
              <a:latin typeface="+mn-lt"/>
              <a:ea typeface="Verdana" panose="020B0604030504040204" pitchFamily="34" charset="0"/>
            </a:rPr>
            <a:t>Practice Ready Program Outcomes (PRPOs)</a:t>
          </a:r>
          <a:endParaRPr lang="en-US" sz="1400" b="1" dirty="0"/>
        </a:p>
      </dgm:t>
      <dgm:extLst>
        <a:ext uri="{E40237B7-FDA0-4F09-8148-C483321AD2D9}">
          <dgm14:cNvPr xmlns:dgm14="http://schemas.microsoft.com/office/drawing/2010/diagram" id="0" name="" descr="Practice Ready Program Outcomes (PRPOs)&#10;"/>
        </a:ext>
      </dgm:extLst>
    </dgm:pt>
    <dgm:pt modelId="{57EB66E8-8BDD-45AA-B7BD-2DF3EBFC9A1D}" type="parTrans" cxnId="{2720A0BB-CC01-4E3E-8B29-B129D3F7640F}">
      <dgm:prSet/>
      <dgm:spPr/>
      <dgm:t>
        <a:bodyPr/>
        <a:lstStyle/>
        <a:p>
          <a:endParaRPr lang="en-US" sz="1800"/>
        </a:p>
      </dgm:t>
    </dgm:pt>
    <dgm:pt modelId="{B2F67086-300B-47D0-B467-980F99235170}" type="sibTrans" cxnId="{2720A0BB-CC01-4E3E-8B29-B129D3F7640F}">
      <dgm:prSet custT="1"/>
      <dgm:spPr>
        <a:solidFill>
          <a:schemeClr val="tx1">
            <a:lumMod val="75000"/>
            <a:lumOff val="2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en-US" sz="1800"/>
        </a:p>
      </dgm:t>
    </dgm:pt>
    <dgm:pt modelId="{6B06C57B-2568-4F83-8F27-FC91C41EC950}">
      <dgm:prSet custT="1"/>
      <dgm:spPr>
        <a:solidFill>
          <a:srgbClr val="0070C0"/>
        </a:solidFill>
      </dgm:spPr>
      <dgm:t>
        <a:bodyPr/>
        <a:lstStyle/>
        <a:p>
          <a:r>
            <a:rPr lang="en-US" sz="1400" b="1" dirty="0"/>
            <a:t>Course Objectives (COs)</a:t>
          </a:r>
        </a:p>
      </dgm:t>
      <dgm:extLst>
        <a:ext uri="{E40237B7-FDA0-4F09-8148-C483321AD2D9}">
          <dgm14:cNvPr xmlns:dgm14="http://schemas.microsoft.com/office/drawing/2010/diagram" id="0" name="" descr="Course Objectives (COs)&#10;"/>
        </a:ext>
      </dgm:extLst>
    </dgm:pt>
    <dgm:pt modelId="{7995F74B-D030-4AC1-AD55-FB0714D77724}" type="parTrans" cxnId="{2353EA3F-14C8-4EAC-B8BE-FBF3E6512834}">
      <dgm:prSet/>
      <dgm:spPr/>
      <dgm:t>
        <a:bodyPr/>
        <a:lstStyle/>
        <a:p>
          <a:endParaRPr lang="en-US"/>
        </a:p>
      </dgm:t>
    </dgm:pt>
    <dgm:pt modelId="{BEA7F140-2C44-4DF6-845E-0D179FC47BEF}" type="sibTrans" cxnId="{2353EA3F-14C8-4EAC-B8BE-FBF3E6512834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tx1">
            <a:lumMod val="75000"/>
            <a:lumOff val="2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en-US"/>
        </a:p>
      </dgm:t>
    </dgm:pt>
    <dgm:pt modelId="{B7A4C434-920F-40EA-AB7A-20D324E0F0C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400" b="1" dirty="0"/>
            <a:t>Course Description</a:t>
          </a:r>
        </a:p>
      </dgm:t>
      <dgm:extLst>
        <a:ext uri="{E40237B7-FDA0-4F09-8148-C483321AD2D9}">
          <dgm14:cNvPr xmlns:dgm14="http://schemas.microsoft.com/office/drawing/2010/diagram" id="0" name="" descr="Course Description&#10;"/>
        </a:ext>
      </dgm:extLst>
    </dgm:pt>
    <dgm:pt modelId="{DDC85650-3DA1-4308-834E-72D90E8DF83D}" type="parTrans" cxnId="{0D821E81-2257-4164-8AA7-B030F667CA72}">
      <dgm:prSet/>
      <dgm:spPr/>
      <dgm:t>
        <a:bodyPr/>
        <a:lstStyle/>
        <a:p>
          <a:endParaRPr lang="en-US"/>
        </a:p>
      </dgm:t>
    </dgm:pt>
    <dgm:pt modelId="{81F72728-AD72-4975-9026-49DE00C40E7B}" type="sibTrans" cxnId="{0D821E81-2257-4164-8AA7-B030F667CA72}">
      <dgm:prSet/>
      <dgm:spPr>
        <a:solidFill>
          <a:schemeClr val="tx1">
            <a:lumMod val="75000"/>
            <a:lumOff val="2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en-US"/>
        </a:p>
      </dgm:t>
    </dgm:pt>
    <dgm:pt modelId="{DAB86951-83A7-4939-AF79-31AAFEC45DC4}" type="pres">
      <dgm:prSet presAssocID="{3904E54C-8746-499A-A2B3-299D4D74EF9F}" presName="Name0" presStyleCnt="0">
        <dgm:presLayoutVars>
          <dgm:dir/>
          <dgm:resizeHandles val="exact"/>
        </dgm:presLayoutVars>
      </dgm:prSet>
      <dgm:spPr/>
    </dgm:pt>
    <dgm:pt modelId="{718E6C34-E71E-4181-8C88-B2D18F78B1A8}" type="pres">
      <dgm:prSet presAssocID="{8BD7F4E7-13C0-45BB-921F-C9011A85083E}" presName="node" presStyleLbl="node1" presStyleIdx="0" presStyleCnt="5" custScaleX="200686" custScaleY="108878">
        <dgm:presLayoutVars>
          <dgm:bulletEnabled val="1"/>
        </dgm:presLayoutVars>
      </dgm:prSet>
      <dgm:spPr/>
    </dgm:pt>
    <dgm:pt modelId="{89EFE1C1-DC63-4A95-9EE2-8C0540DBB032}" type="pres">
      <dgm:prSet presAssocID="{B2F67086-300B-47D0-B467-980F99235170}" presName="sibTrans" presStyleLbl="sibTrans2D1" presStyleIdx="0" presStyleCnt="4" custAng="10800000" custScaleX="144724" custScaleY="111198" custLinFactNeighborX="-12788" custLinFactNeighborY="-10018"/>
      <dgm:spPr/>
    </dgm:pt>
    <dgm:pt modelId="{347D2E94-0373-4E63-9284-11868F6486DF}" type="pres">
      <dgm:prSet presAssocID="{B2F67086-300B-47D0-B467-980F99235170}" presName="connectorText" presStyleLbl="sibTrans2D1" presStyleIdx="0" presStyleCnt="4"/>
      <dgm:spPr/>
    </dgm:pt>
    <dgm:pt modelId="{3D22CD5C-6524-433A-86C7-9374FA1FB00E}" type="pres">
      <dgm:prSet presAssocID="{B7A4C434-920F-40EA-AB7A-20D324E0F0CB}" presName="node" presStyleLbl="node1" presStyleIdx="1" presStyleCnt="5" custScaleX="200686" custScaleY="108878">
        <dgm:presLayoutVars>
          <dgm:bulletEnabled val="1"/>
        </dgm:presLayoutVars>
      </dgm:prSet>
      <dgm:spPr/>
    </dgm:pt>
    <dgm:pt modelId="{21DE1381-A106-43CA-9E09-B8B880FD82A1}" type="pres">
      <dgm:prSet presAssocID="{81F72728-AD72-4975-9026-49DE00C40E7B}" presName="sibTrans" presStyleLbl="sibTrans2D1" presStyleIdx="1" presStyleCnt="4" custScaleX="142276" custScaleY="111198"/>
      <dgm:spPr>
        <a:prstGeom prst="leftArrow">
          <a:avLst/>
        </a:prstGeom>
      </dgm:spPr>
    </dgm:pt>
    <dgm:pt modelId="{574C663B-3BC6-4260-932D-900298027853}" type="pres">
      <dgm:prSet presAssocID="{81F72728-AD72-4975-9026-49DE00C40E7B}" presName="connectorText" presStyleLbl="sibTrans2D1" presStyleIdx="1" presStyleCnt="4"/>
      <dgm:spPr/>
    </dgm:pt>
    <dgm:pt modelId="{92ACA6C2-77FA-4A44-81A4-CC17BFF51C5C}" type="pres">
      <dgm:prSet presAssocID="{6B06C57B-2568-4F83-8F27-FC91C41EC950}" presName="node" presStyleLbl="node1" presStyleIdx="2" presStyleCnt="5" custScaleX="200686" custScaleY="108878" custLinFactNeighborX="1512" custLinFactNeighborY="2290">
        <dgm:presLayoutVars>
          <dgm:bulletEnabled val="1"/>
        </dgm:presLayoutVars>
      </dgm:prSet>
      <dgm:spPr/>
    </dgm:pt>
    <dgm:pt modelId="{510CA4CD-1001-4126-A586-F2B784EFE832}" type="pres">
      <dgm:prSet presAssocID="{BEA7F140-2C44-4DF6-845E-0D179FC47BEF}" presName="sibTrans" presStyleLbl="sibTrans2D1" presStyleIdx="2" presStyleCnt="4" custAng="10896737" custFlipVert="1" custScaleX="165492" custScaleY="111198" custLinFactNeighborX="-10094" custLinFactNeighborY="-10131"/>
      <dgm:spPr/>
    </dgm:pt>
    <dgm:pt modelId="{B980D3DD-2018-4B90-8E36-12FCD38B1B87}" type="pres">
      <dgm:prSet presAssocID="{BEA7F140-2C44-4DF6-845E-0D179FC47BEF}" presName="connectorText" presStyleLbl="sibTrans2D1" presStyleIdx="2" presStyleCnt="4"/>
      <dgm:spPr/>
    </dgm:pt>
    <dgm:pt modelId="{E135DBA6-3865-45E8-8C3D-DEBB30B6BDB3}" type="pres">
      <dgm:prSet presAssocID="{9DB7B8EA-1077-4BF6-A4E1-8CDB03505196}" presName="node" presStyleLbl="node1" presStyleIdx="3" presStyleCnt="5" custScaleX="200686" custScaleY="108878" custLinFactNeighborX="2476" custLinFactNeighborY="-838">
        <dgm:presLayoutVars>
          <dgm:bulletEnabled val="1"/>
        </dgm:presLayoutVars>
      </dgm:prSet>
      <dgm:spPr/>
    </dgm:pt>
    <dgm:pt modelId="{64C051E4-6B71-4EE9-AF99-BE03EBC58A05}" type="pres">
      <dgm:prSet presAssocID="{9279CA66-B9B3-46AF-A020-8B1C95C2B636}" presName="sibTrans" presStyleLbl="sibTrans2D1" presStyleIdx="3" presStyleCnt="4" custAng="10800000" custScaleX="152052" custScaleY="111198" custLinFactNeighborX="-17200" custLinFactNeighborY="2344"/>
      <dgm:spPr/>
    </dgm:pt>
    <dgm:pt modelId="{71AF0336-416A-4EFC-9729-0CC56C459F26}" type="pres">
      <dgm:prSet presAssocID="{9279CA66-B9B3-46AF-A020-8B1C95C2B636}" presName="connectorText" presStyleLbl="sibTrans2D1" presStyleIdx="3" presStyleCnt="4"/>
      <dgm:spPr/>
    </dgm:pt>
    <dgm:pt modelId="{8B67333A-DA77-4D42-A341-3D3B2F670116}" type="pres">
      <dgm:prSet presAssocID="{DBCF57E8-F7FF-4E12-961A-BA0A5412C8F8}" presName="node" presStyleLbl="node1" presStyleIdx="4" presStyleCnt="5" custScaleX="200686" custScaleY="108878" custLinFactNeighborX="60024" custLinFactNeighborY="-150">
        <dgm:presLayoutVars>
          <dgm:bulletEnabled val="1"/>
        </dgm:presLayoutVars>
      </dgm:prSet>
      <dgm:spPr/>
    </dgm:pt>
  </dgm:ptLst>
  <dgm:cxnLst>
    <dgm:cxn modelId="{FBDF5D07-532A-4EFD-84E0-1C7056C9DB09}" type="presOf" srcId="{81F72728-AD72-4975-9026-49DE00C40E7B}" destId="{21DE1381-A106-43CA-9E09-B8B880FD82A1}" srcOrd="0" destOrd="0" presId="urn:microsoft.com/office/officeart/2005/8/layout/process1"/>
    <dgm:cxn modelId="{2B254512-4375-48EA-A584-2CE22FC466E1}" type="presOf" srcId="{BEA7F140-2C44-4DF6-845E-0D179FC47BEF}" destId="{B980D3DD-2018-4B90-8E36-12FCD38B1B87}" srcOrd="1" destOrd="0" presId="urn:microsoft.com/office/officeart/2005/8/layout/process1"/>
    <dgm:cxn modelId="{433BD122-DDC7-4D4B-AEEF-D61B43F636AF}" type="presOf" srcId="{9279CA66-B9B3-46AF-A020-8B1C95C2B636}" destId="{71AF0336-416A-4EFC-9729-0CC56C459F26}" srcOrd="1" destOrd="0" presId="urn:microsoft.com/office/officeart/2005/8/layout/process1"/>
    <dgm:cxn modelId="{14A5CA2A-30D3-498B-B468-00FEAAE97E33}" type="presOf" srcId="{DBCF57E8-F7FF-4E12-961A-BA0A5412C8F8}" destId="{8B67333A-DA77-4D42-A341-3D3B2F670116}" srcOrd="0" destOrd="0" presId="urn:microsoft.com/office/officeart/2005/8/layout/process1"/>
    <dgm:cxn modelId="{DFBD4334-074B-40C9-BBB2-C67A79815AD8}" type="presOf" srcId="{8BD7F4E7-13C0-45BB-921F-C9011A85083E}" destId="{718E6C34-E71E-4181-8C88-B2D18F78B1A8}" srcOrd="0" destOrd="0" presId="urn:microsoft.com/office/officeart/2005/8/layout/process1"/>
    <dgm:cxn modelId="{2353EA3F-14C8-4EAC-B8BE-FBF3E6512834}" srcId="{3904E54C-8746-499A-A2B3-299D4D74EF9F}" destId="{6B06C57B-2568-4F83-8F27-FC91C41EC950}" srcOrd="2" destOrd="0" parTransId="{7995F74B-D030-4AC1-AD55-FB0714D77724}" sibTransId="{BEA7F140-2C44-4DF6-845E-0D179FC47BEF}"/>
    <dgm:cxn modelId="{B2FB1E49-62F4-49FC-90EC-2F6DB40785EA}" type="presOf" srcId="{B2F67086-300B-47D0-B467-980F99235170}" destId="{347D2E94-0373-4E63-9284-11868F6486DF}" srcOrd="1" destOrd="0" presId="urn:microsoft.com/office/officeart/2005/8/layout/process1"/>
    <dgm:cxn modelId="{F2787871-181C-4189-8E16-1FEF4B213C37}" type="presOf" srcId="{9279CA66-B9B3-46AF-A020-8B1C95C2B636}" destId="{64C051E4-6B71-4EE9-AF99-BE03EBC58A05}" srcOrd="0" destOrd="0" presId="urn:microsoft.com/office/officeart/2005/8/layout/process1"/>
    <dgm:cxn modelId="{ED09BC71-B33D-40CD-86E5-CED2FAA60638}" srcId="{3904E54C-8746-499A-A2B3-299D4D74EF9F}" destId="{DBCF57E8-F7FF-4E12-961A-BA0A5412C8F8}" srcOrd="4" destOrd="0" parTransId="{6D65BE50-6F47-4556-801C-3F1F0C567CAA}" sibTransId="{3179C3C1-C055-4F31-99FA-F3D1223BE638}"/>
    <dgm:cxn modelId="{BF930274-D979-44DE-B817-D12B059B638E}" type="presOf" srcId="{B7A4C434-920F-40EA-AB7A-20D324E0F0CB}" destId="{3D22CD5C-6524-433A-86C7-9374FA1FB00E}" srcOrd="0" destOrd="0" presId="urn:microsoft.com/office/officeart/2005/8/layout/process1"/>
    <dgm:cxn modelId="{F214D57C-FC35-4055-91AE-FB55B4CF797F}" srcId="{3904E54C-8746-499A-A2B3-299D4D74EF9F}" destId="{9DB7B8EA-1077-4BF6-A4E1-8CDB03505196}" srcOrd="3" destOrd="0" parTransId="{08D1671C-A51A-4C31-B451-83B4272B9663}" sibTransId="{9279CA66-B9B3-46AF-A020-8B1C95C2B636}"/>
    <dgm:cxn modelId="{8CFEC67D-403D-46FA-A2BE-F61E3CE000C3}" type="presOf" srcId="{BEA7F140-2C44-4DF6-845E-0D179FC47BEF}" destId="{510CA4CD-1001-4126-A586-F2B784EFE832}" srcOrd="0" destOrd="0" presId="urn:microsoft.com/office/officeart/2005/8/layout/process1"/>
    <dgm:cxn modelId="{0D821E81-2257-4164-8AA7-B030F667CA72}" srcId="{3904E54C-8746-499A-A2B3-299D4D74EF9F}" destId="{B7A4C434-920F-40EA-AB7A-20D324E0F0CB}" srcOrd="1" destOrd="0" parTransId="{DDC85650-3DA1-4308-834E-72D90E8DF83D}" sibTransId="{81F72728-AD72-4975-9026-49DE00C40E7B}"/>
    <dgm:cxn modelId="{3FBB16A4-AA07-4864-BE61-3B2037050E60}" type="presOf" srcId="{81F72728-AD72-4975-9026-49DE00C40E7B}" destId="{574C663B-3BC6-4260-932D-900298027853}" srcOrd="1" destOrd="0" presId="urn:microsoft.com/office/officeart/2005/8/layout/process1"/>
    <dgm:cxn modelId="{8F5D9CB3-EFD6-4AFD-942B-57CBF9447167}" type="presOf" srcId="{3904E54C-8746-499A-A2B3-299D4D74EF9F}" destId="{DAB86951-83A7-4939-AF79-31AAFEC45DC4}" srcOrd="0" destOrd="0" presId="urn:microsoft.com/office/officeart/2005/8/layout/process1"/>
    <dgm:cxn modelId="{2720A0BB-CC01-4E3E-8B29-B129D3F7640F}" srcId="{3904E54C-8746-499A-A2B3-299D4D74EF9F}" destId="{8BD7F4E7-13C0-45BB-921F-C9011A85083E}" srcOrd="0" destOrd="0" parTransId="{57EB66E8-8BDD-45AA-B7BD-2DF3EBFC9A1D}" sibTransId="{B2F67086-300B-47D0-B467-980F99235170}"/>
    <dgm:cxn modelId="{20537ACE-149D-4A07-828A-5682D686859B}" type="presOf" srcId="{9DB7B8EA-1077-4BF6-A4E1-8CDB03505196}" destId="{E135DBA6-3865-45E8-8C3D-DEBB30B6BDB3}" srcOrd="0" destOrd="0" presId="urn:microsoft.com/office/officeart/2005/8/layout/process1"/>
    <dgm:cxn modelId="{875D30EA-A2CA-4CB1-A27E-42453C3CD321}" type="presOf" srcId="{B2F67086-300B-47D0-B467-980F99235170}" destId="{89EFE1C1-DC63-4A95-9EE2-8C0540DBB032}" srcOrd="0" destOrd="0" presId="urn:microsoft.com/office/officeart/2005/8/layout/process1"/>
    <dgm:cxn modelId="{6745BAEA-AF3A-409C-B348-01680082CDBF}" type="presOf" srcId="{6B06C57B-2568-4F83-8F27-FC91C41EC950}" destId="{92ACA6C2-77FA-4A44-81A4-CC17BFF51C5C}" srcOrd="0" destOrd="0" presId="urn:microsoft.com/office/officeart/2005/8/layout/process1"/>
    <dgm:cxn modelId="{56D550BD-0C3E-4AE5-AA5A-58E8653EF387}" type="presParOf" srcId="{DAB86951-83A7-4939-AF79-31AAFEC45DC4}" destId="{718E6C34-E71E-4181-8C88-B2D18F78B1A8}" srcOrd="0" destOrd="0" presId="urn:microsoft.com/office/officeart/2005/8/layout/process1"/>
    <dgm:cxn modelId="{E53BDCCD-17AE-4BAF-8B10-8C9C7D415050}" type="presParOf" srcId="{DAB86951-83A7-4939-AF79-31AAFEC45DC4}" destId="{89EFE1C1-DC63-4A95-9EE2-8C0540DBB032}" srcOrd="1" destOrd="0" presId="urn:microsoft.com/office/officeart/2005/8/layout/process1"/>
    <dgm:cxn modelId="{B71FD115-37CD-44DD-B395-4467087E3A5E}" type="presParOf" srcId="{89EFE1C1-DC63-4A95-9EE2-8C0540DBB032}" destId="{347D2E94-0373-4E63-9284-11868F6486DF}" srcOrd="0" destOrd="0" presId="urn:microsoft.com/office/officeart/2005/8/layout/process1"/>
    <dgm:cxn modelId="{3DFC5AD0-64E3-4557-9CC0-22139A831ADD}" type="presParOf" srcId="{DAB86951-83A7-4939-AF79-31AAFEC45DC4}" destId="{3D22CD5C-6524-433A-86C7-9374FA1FB00E}" srcOrd="2" destOrd="0" presId="urn:microsoft.com/office/officeart/2005/8/layout/process1"/>
    <dgm:cxn modelId="{1AF04504-AAFC-4B99-A566-E7063E9C2144}" type="presParOf" srcId="{DAB86951-83A7-4939-AF79-31AAFEC45DC4}" destId="{21DE1381-A106-43CA-9E09-B8B880FD82A1}" srcOrd="3" destOrd="0" presId="urn:microsoft.com/office/officeart/2005/8/layout/process1"/>
    <dgm:cxn modelId="{09A3D34E-B15B-4FD0-B9CD-A6C87CEF934F}" type="presParOf" srcId="{21DE1381-A106-43CA-9E09-B8B880FD82A1}" destId="{574C663B-3BC6-4260-932D-900298027853}" srcOrd="0" destOrd="0" presId="urn:microsoft.com/office/officeart/2005/8/layout/process1"/>
    <dgm:cxn modelId="{0F20F8A8-7463-42D6-8355-430F8D9B1B42}" type="presParOf" srcId="{DAB86951-83A7-4939-AF79-31AAFEC45DC4}" destId="{92ACA6C2-77FA-4A44-81A4-CC17BFF51C5C}" srcOrd="4" destOrd="0" presId="urn:microsoft.com/office/officeart/2005/8/layout/process1"/>
    <dgm:cxn modelId="{22FB5CED-DA49-4DCB-907E-FC14087CD62F}" type="presParOf" srcId="{DAB86951-83A7-4939-AF79-31AAFEC45DC4}" destId="{510CA4CD-1001-4126-A586-F2B784EFE832}" srcOrd="5" destOrd="0" presId="urn:microsoft.com/office/officeart/2005/8/layout/process1"/>
    <dgm:cxn modelId="{8272B3D4-96A7-4537-82E3-07384BA65E72}" type="presParOf" srcId="{510CA4CD-1001-4126-A586-F2B784EFE832}" destId="{B980D3DD-2018-4B90-8E36-12FCD38B1B87}" srcOrd="0" destOrd="0" presId="urn:microsoft.com/office/officeart/2005/8/layout/process1"/>
    <dgm:cxn modelId="{D8560EF0-01E6-46D2-A2F8-89D5C701DBB8}" type="presParOf" srcId="{DAB86951-83A7-4939-AF79-31AAFEC45DC4}" destId="{E135DBA6-3865-45E8-8C3D-DEBB30B6BDB3}" srcOrd="6" destOrd="0" presId="urn:microsoft.com/office/officeart/2005/8/layout/process1"/>
    <dgm:cxn modelId="{3506BEEA-7ED1-413D-88AE-CAE5CCBB9505}" type="presParOf" srcId="{DAB86951-83A7-4939-AF79-31AAFEC45DC4}" destId="{64C051E4-6B71-4EE9-AF99-BE03EBC58A05}" srcOrd="7" destOrd="0" presId="urn:microsoft.com/office/officeart/2005/8/layout/process1"/>
    <dgm:cxn modelId="{0818D7C4-ED25-4BC0-9743-A944F4D7B9E4}" type="presParOf" srcId="{64C051E4-6B71-4EE9-AF99-BE03EBC58A05}" destId="{71AF0336-416A-4EFC-9729-0CC56C459F26}" srcOrd="0" destOrd="0" presId="urn:microsoft.com/office/officeart/2005/8/layout/process1"/>
    <dgm:cxn modelId="{A68A7B10-A38B-474A-B618-610D37BEBBB6}" type="presParOf" srcId="{DAB86951-83A7-4939-AF79-31AAFEC45DC4}" destId="{8B67333A-DA77-4D42-A341-3D3B2F670116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D28471-DD42-42A5-8813-6DE6FFDA809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DFA5787-7663-42AE-B8FC-13D10CC54BF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Assessment‐</a:t>
          </a:r>
          <a:r>
            <a:rPr lang="en-US" b="1" dirty="0"/>
            <a:t>OF</a:t>
          </a:r>
          <a:r>
            <a:rPr lang="en-US" dirty="0"/>
            <a:t>‐Learning: Summative Assessment comparison of pre-post knowledge</a:t>
          </a:r>
        </a:p>
        <a:p>
          <a:pPr>
            <a:lnSpc>
              <a:spcPct val="100000"/>
            </a:lnSpc>
          </a:pPr>
          <a:r>
            <a:rPr lang="en-US" dirty="0"/>
            <a:t>	Example: NCLEX or Certification exam (Practice exams)</a:t>
          </a:r>
        </a:p>
      </dgm:t>
      <dgm:extLst>
        <a:ext uri="{E40237B7-FDA0-4F09-8148-C483321AD2D9}">
          <dgm14:cNvPr xmlns:dgm14="http://schemas.microsoft.com/office/drawing/2010/diagram" id="0" name="" descr="Assessment‐OF‐Learning&#10;"/>
        </a:ext>
      </dgm:extLst>
    </dgm:pt>
    <dgm:pt modelId="{426A0017-4BED-4C52-A375-E8C6E263F29D}" type="parTrans" cxnId="{FFE2F157-28A6-47F4-A65E-38956CF18DCC}">
      <dgm:prSet/>
      <dgm:spPr/>
      <dgm:t>
        <a:bodyPr/>
        <a:lstStyle/>
        <a:p>
          <a:endParaRPr lang="en-US"/>
        </a:p>
      </dgm:t>
    </dgm:pt>
    <dgm:pt modelId="{7DB153E8-3B4D-4700-9040-043A1F1262D4}" type="sibTrans" cxnId="{FFE2F157-28A6-47F4-A65E-38956CF18DCC}">
      <dgm:prSet/>
      <dgm:spPr/>
      <dgm:t>
        <a:bodyPr/>
        <a:lstStyle/>
        <a:p>
          <a:endParaRPr lang="en-US"/>
        </a:p>
      </dgm:t>
    </dgm:pt>
    <dgm:pt modelId="{C9CCFE3B-18BF-45E8-85F0-BA2BD93757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Assessment‐</a:t>
          </a:r>
          <a:r>
            <a:rPr lang="en-US" b="1" dirty="0"/>
            <a:t>FOR</a:t>
          </a:r>
          <a:r>
            <a:rPr lang="en-US" dirty="0"/>
            <a:t>‐Learning: Formative assessments during learning</a:t>
          </a:r>
        </a:p>
        <a:p>
          <a:pPr>
            <a:lnSpc>
              <a:spcPct val="100000"/>
            </a:lnSpc>
          </a:pPr>
          <a:r>
            <a:rPr lang="en-US" dirty="0"/>
            <a:t>	Example: Course-level assessments (worksheets, quizzes, etc.)</a:t>
          </a:r>
        </a:p>
      </dgm:t>
      <dgm:extLst>
        <a:ext uri="{E40237B7-FDA0-4F09-8148-C483321AD2D9}">
          <dgm14:cNvPr xmlns:dgm14="http://schemas.microsoft.com/office/drawing/2010/diagram" id="0" name="" descr="Assessment‐FOR‐Learning&#10;"/>
        </a:ext>
      </dgm:extLst>
    </dgm:pt>
    <dgm:pt modelId="{544F7FA3-0D3D-481B-8922-3EED9F8CE584}" type="parTrans" cxnId="{BB70EBD6-EFC5-45DC-8CDA-E0FA92CEE48D}">
      <dgm:prSet/>
      <dgm:spPr/>
      <dgm:t>
        <a:bodyPr/>
        <a:lstStyle/>
        <a:p>
          <a:endParaRPr lang="en-US"/>
        </a:p>
      </dgm:t>
    </dgm:pt>
    <dgm:pt modelId="{AB5249A2-599D-4FFC-B1E8-73C6B5C360F8}" type="sibTrans" cxnId="{BB70EBD6-EFC5-45DC-8CDA-E0FA92CEE48D}">
      <dgm:prSet/>
      <dgm:spPr/>
      <dgm:t>
        <a:bodyPr/>
        <a:lstStyle/>
        <a:p>
          <a:endParaRPr lang="en-US"/>
        </a:p>
      </dgm:t>
    </dgm:pt>
    <dgm:pt modelId="{429CC868-8775-45B5-A1FB-44E270E2E8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solidFill>
                <a:schemeClr val="bg1"/>
              </a:solidFill>
            </a:rPr>
            <a:t>Assessment‐</a:t>
          </a:r>
          <a:r>
            <a:rPr lang="en-US" b="1" dirty="0">
              <a:solidFill>
                <a:schemeClr val="bg1"/>
              </a:solidFill>
            </a:rPr>
            <a:t>AS</a:t>
          </a:r>
          <a:r>
            <a:rPr lang="en-US" b="0" dirty="0">
              <a:solidFill>
                <a:schemeClr val="bg1"/>
              </a:solidFill>
            </a:rPr>
            <a:t>‐Learning: Students reflect on their own knowledge, skills, abilities</a:t>
          </a:r>
        </a:p>
        <a:p>
          <a:pPr>
            <a:lnSpc>
              <a:spcPct val="100000"/>
            </a:lnSpc>
          </a:pPr>
          <a:r>
            <a:rPr lang="en-US" b="0" dirty="0">
              <a:solidFill>
                <a:schemeClr val="bg1"/>
              </a:solidFill>
            </a:rPr>
            <a:t>	Example: Program Evaluation &amp; Reflection – students know and do</a:t>
          </a:r>
        </a:p>
      </dgm:t>
      <dgm:extLst>
        <a:ext uri="{E40237B7-FDA0-4F09-8148-C483321AD2D9}">
          <dgm14:cNvPr xmlns:dgm14="http://schemas.microsoft.com/office/drawing/2010/diagram" id="0" name="" descr="Assessment‐AS‐Learning&#10;"/>
        </a:ext>
      </dgm:extLst>
    </dgm:pt>
    <dgm:pt modelId="{6DBA2825-5BFF-45F9-8AB0-20347F92AE75}" type="parTrans" cxnId="{C27E47AD-C21D-4ED2-9785-111106F6615B}">
      <dgm:prSet/>
      <dgm:spPr/>
      <dgm:t>
        <a:bodyPr/>
        <a:lstStyle/>
        <a:p>
          <a:endParaRPr lang="en-US"/>
        </a:p>
      </dgm:t>
    </dgm:pt>
    <dgm:pt modelId="{901681B7-8A32-4267-9E52-5883BB2D909B}" type="sibTrans" cxnId="{C27E47AD-C21D-4ED2-9785-111106F6615B}">
      <dgm:prSet/>
      <dgm:spPr/>
      <dgm:t>
        <a:bodyPr/>
        <a:lstStyle/>
        <a:p>
          <a:endParaRPr lang="en-US"/>
        </a:p>
      </dgm:t>
    </dgm:pt>
    <dgm:pt modelId="{2B8A68BD-6A72-4008-BED8-65DB75DBE05E}" type="pres">
      <dgm:prSet presAssocID="{45D28471-DD42-42A5-8813-6DE6FFDA8094}" presName="root" presStyleCnt="0">
        <dgm:presLayoutVars>
          <dgm:dir/>
          <dgm:resizeHandles val="exact"/>
        </dgm:presLayoutVars>
      </dgm:prSet>
      <dgm:spPr/>
    </dgm:pt>
    <dgm:pt modelId="{792D923F-BFE6-42D0-809D-FC88CB5A8505}" type="pres">
      <dgm:prSet presAssocID="{FDFA5787-7663-42AE-B8FC-13D10CC54BFD}" presName="compNode" presStyleCnt="0"/>
      <dgm:spPr/>
    </dgm:pt>
    <dgm:pt modelId="{C25E2397-197D-44C7-852D-9FA6F1C8F276}" type="pres">
      <dgm:prSet presAssocID="{FDFA5787-7663-42AE-B8FC-13D10CC54BFD}" presName="bgRect" presStyleLbl="bgShp" presStyleIdx="0" presStyleCnt="3" custLinFactNeighborY="-773"/>
      <dgm:spPr>
        <a:solidFill>
          <a:srgbClr val="540057"/>
        </a:solidFill>
      </dgm:spPr>
    </dgm:pt>
    <dgm:pt modelId="{2385BE8A-95F9-4138-B80E-44F71BFDBA42}" type="pres">
      <dgm:prSet presAssocID="{FDFA5787-7663-42AE-B8FC-13D10CC54BFD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boarding"/>
        </a:ext>
      </dgm:extLst>
    </dgm:pt>
    <dgm:pt modelId="{7B35B9EC-9040-4A27-B14C-5A1C052C57CF}" type="pres">
      <dgm:prSet presAssocID="{FDFA5787-7663-42AE-B8FC-13D10CC54BFD}" presName="spaceRect" presStyleCnt="0"/>
      <dgm:spPr/>
    </dgm:pt>
    <dgm:pt modelId="{2D2A8278-AB4C-449C-8556-4B7485A2856B}" type="pres">
      <dgm:prSet presAssocID="{FDFA5787-7663-42AE-B8FC-13D10CC54BFD}" presName="parTx" presStyleLbl="revTx" presStyleIdx="0" presStyleCnt="3">
        <dgm:presLayoutVars>
          <dgm:chMax val="0"/>
          <dgm:chPref val="0"/>
        </dgm:presLayoutVars>
      </dgm:prSet>
      <dgm:spPr/>
    </dgm:pt>
    <dgm:pt modelId="{31E7D0AE-5C44-42BF-BC81-53CF9A5313AD}" type="pres">
      <dgm:prSet presAssocID="{7DB153E8-3B4D-4700-9040-043A1F1262D4}" presName="sibTrans" presStyleCnt="0"/>
      <dgm:spPr/>
    </dgm:pt>
    <dgm:pt modelId="{61CE632C-2661-4B1C-83F3-7B0F82C3A602}" type="pres">
      <dgm:prSet presAssocID="{C9CCFE3B-18BF-45E8-85F0-BA2BD9375709}" presName="compNode" presStyleCnt="0"/>
      <dgm:spPr/>
    </dgm:pt>
    <dgm:pt modelId="{3953DCB1-7B14-4BF1-B029-B1E637EA060D}" type="pres">
      <dgm:prSet presAssocID="{C9CCFE3B-18BF-45E8-85F0-BA2BD9375709}" presName="bgRect" presStyleLbl="bgShp" presStyleIdx="1" presStyleCnt="3" custLinFactNeighborY="-773"/>
      <dgm:spPr>
        <a:solidFill>
          <a:srgbClr val="447E3A"/>
        </a:solidFill>
      </dgm:spPr>
    </dgm:pt>
    <dgm:pt modelId="{5A4C58E9-F0CD-438C-8E02-D5F1492E7830}" type="pres">
      <dgm:prSet presAssocID="{C9CCFE3B-18BF-45E8-85F0-BA2BD9375709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ctionary Remove"/>
        </a:ext>
      </dgm:extLst>
    </dgm:pt>
    <dgm:pt modelId="{9C7ECBF3-CF65-4F3A-80B9-2991D0CE88ED}" type="pres">
      <dgm:prSet presAssocID="{C9CCFE3B-18BF-45E8-85F0-BA2BD9375709}" presName="spaceRect" presStyleCnt="0"/>
      <dgm:spPr/>
    </dgm:pt>
    <dgm:pt modelId="{43EB15F7-A44F-408F-B060-CA831E400AE8}" type="pres">
      <dgm:prSet presAssocID="{C9CCFE3B-18BF-45E8-85F0-BA2BD9375709}" presName="parTx" presStyleLbl="revTx" presStyleIdx="1" presStyleCnt="3">
        <dgm:presLayoutVars>
          <dgm:chMax val="0"/>
          <dgm:chPref val="0"/>
        </dgm:presLayoutVars>
      </dgm:prSet>
      <dgm:spPr/>
    </dgm:pt>
    <dgm:pt modelId="{92D7F58E-9CC5-408E-BC92-0E6642AEEFFD}" type="pres">
      <dgm:prSet presAssocID="{AB5249A2-599D-4FFC-B1E8-73C6B5C360F8}" presName="sibTrans" presStyleCnt="0"/>
      <dgm:spPr/>
    </dgm:pt>
    <dgm:pt modelId="{4ADF64E2-C9DD-4FF1-A44D-42BBEF76C68D}" type="pres">
      <dgm:prSet presAssocID="{429CC868-8775-45B5-A1FB-44E270E2E888}" presName="compNode" presStyleCnt="0"/>
      <dgm:spPr/>
    </dgm:pt>
    <dgm:pt modelId="{9E52E675-EFF6-40D6-A925-0AEA8899A5BA}" type="pres">
      <dgm:prSet presAssocID="{429CC868-8775-45B5-A1FB-44E270E2E888}" presName="bgRect" presStyleLbl="bgShp" presStyleIdx="2" presStyleCnt="3" custLinFactNeighborY="-730"/>
      <dgm:spPr>
        <a:solidFill>
          <a:srgbClr val="0C234B"/>
        </a:solidFill>
      </dgm:spPr>
    </dgm:pt>
    <dgm:pt modelId="{6DFD31D4-BED9-4E27-8AEB-02F60951D416}" type="pres">
      <dgm:prSet presAssocID="{429CC868-8775-45B5-A1FB-44E270E2E888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ducation"/>
        </a:ext>
      </dgm:extLst>
    </dgm:pt>
    <dgm:pt modelId="{FE32C651-70B0-4709-9904-4134A7776541}" type="pres">
      <dgm:prSet presAssocID="{429CC868-8775-45B5-A1FB-44E270E2E888}" presName="spaceRect" presStyleCnt="0"/>
      <dgm:spPr/>
    </dgm:pt>
    <dgm:pt modelId="{4ED4C8E3-7454-4C44-8613-DE717CE1B865}" type="pres">
      <dgm:prSet presAssocID="{429CC868-8775-45B5-A1FB-44E270E2E88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AA0CA44-A489-466F-85F9-EB34E9D3BC39}" type="presOf" srcId="{45D28471-DD42-42A5-8813-6DE6FFDA8094}" destId="{2B8A68BD-6A72-4008-BED8-65DB75DBE05E}" srcOrd="0" destOrd="0" presId="urn:microsoft.com/office/officeart/2018/2/layout/IconVerticalSolidList"/>
    <dgm:cxn modelId="{78AA3B75-A329-40E5-926A-9CBE1679E74A}" type="presOf" srcId="{FDFA5787-7663-42AE-B8FC-13D10CC54BFD}" destId="{2D2A8278-AB4C-449C-8556-4B7485A2856B}" srcOrd="0" destOrd="0" presId="urn:microsoft.com/office/officeart/2018/2/layout/IconVerticalSolidList"/>
    <dgm:cxn modelId="{FFE2F157-28A6-47F4-A65E-38956CF18DCC}" srcId="{45D28471-DD42-42A5-8813-6DE6FFDA8094}" destId="{FDFA5787-7663-42AE-B8FC-13D10CC54BFD}" srcOrd="0" destOrd="0" parTransId="{426A0017-4BED-4C52-A375-E8C6E263F29D}" sibTransId="{7DB153E8-3B4D-4700-9040-043A1F1262D4}"/>
    <dgm:cxn modelId="{F7C11B7D-DBF3-4FE4-976C-DBA364FAFC44}" type="presOf" srcId="{429CC868-8775-45B5-A1FB-44E270E2E888}" destId="{4ED4C8E3-7454-4C44-8613-DE717CE1B865}" srcOrd="0" destOrd="0" presId="urn:microsoft.com/office/officeart/2018/2/layout/IconVerticalSolidList"/>
    <dgm:cxn modelId="{A4F0F183-9935-42A4-BAE0-9531073ACCB9}" type="presOf" srcId="{C9CCFE3B-18BF-45E8-85F0-BA2BD9375709}" destId="{43EB15F7-A44F-408F-B060-CA831E400AE8}" srcOrd="0" destOrd="0" presId="urn:microsoft.com/office/officeart/2018/2/layout/IconVerticalSolidList"/>
    <dgm:cxn modelId="{C27E47AD-C21D-4ED2-9785-111106F6615B}" srcId="{45D28471-DD42-42A5-8813-6DE6FFDA8094}" destId="{429CC868-8775-45B5-A1FB-44E270E2E888}" srcOrd="2" destOrd="0" parTransId="{6DBA2825-5BFF-45F9-8AB0-20347F92AE75}" sibTransId="{901681B7-8A32-4267-9E52-5883BB2D909B}"/>
    <dgm:cxn modelId="{BB70EBD6-EFC5-45DC-8CDA-E0FA92CEE48D}" srcId="{45D28471-DD42-42A5-8813-6DE6FFDA8094}" destId="{C9CCFE3B-18BF-45E8-85F0-BA2BD9375709}" srcOrd="1" destOrd="0" parTransId="{544F7FA3-0D3D-481B-8922-3EED9F8CE584}" sibTransId="{AB5249A2-599D-4FFC-B1E8-73C6B5C360F8}"/>
    <dgm:cxn modelId="{0066A969-2B71-48C2-A829-0CF78D2371E7}" type="presParOf" srcId="{2B8A68BD-6A72-4008-BED8-65DB75DBE05E}" destId="{792D923F-BFE6-42D0-809D-FC88CB5A8505}" srcOrd="0" destOrd="0" presId="urn:microsoft.com/office/officeart/2018/2/layout/IconVerticalSolidList"/>
    <dgm:cxn modelId="{C70E719F-48DF-4175-95E8-8DFFCBE6310B}" type="presParOf" srcId="{792D923F-BFE6-42D0-809D-FC88CB5A8505}" destId="{C25E2397-197D-44C7-852D-9FA6F1C8F276}" srcOrd="0" destOrd="0" presId="urn:microsoft.com/office/officeart/2018/2/layout/IconVerticalSolidList"/>
    <dgm:cxn modelId="{B4053A30-D60D-4065-8311-8F180189A3D4}" type="presParOf" srcId="{792D923F-BFE6-42D0-809D-FC88CB5A8505}" destId="{2385BE8A-95F9-4138-B80E-44F71BFDBA42}" srcOrd="1" destOrd="0" presId="urn:microsoft.com/office/officeart/2018/2/layout/IconVerticalSolidList"/>
    <dgm:cxn modelId="{45849326-634A-492D-A543-CD5A7A37ECFF}" type="presParOf" srcId="{792D923F-BFE6-42D0-809D-FC88CB5A8505}" destId="{7B35B9EC-9040-4A27-B14C-5A1C052C57CF}" srcOrd="2" destOrd="0" presId="urn:microsoft.com/office/officeart/2018/2/layout/IconVerticalSolidList"/>
    <dgm:cxn modelId="{B6F1EFF0-D258-44B4-913C-D4DEB9F9FFF1}" type="presParOf" srcId="{792D923F-BFE6-42D0-809D-FC88CB5A8505}" destId="{2D2A8278-AB4C-449C-8556-4B7485A2856B}" srcOrd="3" destOrd="0" presId="urn:microsoft.com/office/officeart/2018/2/layout/IconVerticalSolidList"/>
    <dgm:cxn modelId="{588D5C88-F8E0-43ED-9A37-47AAFDEF653C}" type="presParOf" srcId="{2B8A68BD-6A72-4008-BED8-65DB75DBE05E}" destId="{31E7D0AE-5C44-42BF-BC81-53CF9A5313AD}" srcOrd="1" destOrd="0" presId="urn:microsoft.com/office/officeart/2018/2/layout/IconVerticalSolidList"/>
    <dgm:cxn modelId="{F7044490-D132-4AD9-AB2D-C437E85C81D9}" type="presParOf" srcId="{2B8A68BD-6A72-4008-BED8-65DB75DBE05E}" destId="{61CE632C-2661-4B1C-83F3-7B0F82C3A602}" srcOrd="2" destOrd="0" presId="urn:microsoft.com/office/officeart/2018/2/layout/IconVerticalSolidList"/>
    <dgm:cxn modelId="{2C2167BE-EC0B-4250-AC70-18D424366D62}" type="presParOf" srcId="{61CE632C-2661-4B1C-83F3-7B0F82C3A602}" destId="{3953DCB1-7B14-4BF1-B029-B1E637EA060D}" srcOrd="0" destOrd="0" presId="urn:microsoft.com/office/officeart/2018/2/layout/IconVerticalSolidList"/>
    <dgm:cxn modelId="{FF267218-F9A1-491D-93A4-53026145A6E3}" type="presParOf" srcId="{61CE632C-2661-4B1C-83F3-7B0F82C3A602}" destId="{5A4C58E9-F0CD-438C-8E02-D5F1492E7830}" srcOrd="1" destOrd="0" presId="urn:microsoft.com/office/officeart/2018/2/layout/IconVerticalSolidList"/>
    <dgm:cxn modelId="{7DB1CC81-019A-4EB7-B161-0280D37E9B73}" type="presParOf" srcId="{61CE632C-2661-4B1C-83F3-7B0F82C3A602}" destId="{9C7ECBF3-CF65-4F3A-80B9-2991D0CE88ED}" srcOrd="2" destOrd="0" presId="urn:microsoft.com/office/officeart/2018/2/layout/IconVerticalSolidList"/>
    <dgm:cxn modelId="{386C354C-4421-4119-BCBD-7AEF5A1D87C4}" type="presParOf" srcId="{61CE632C-2661-4B1C-83F3-7B0F82C3A602}" destId="{43EB15F7-A44F-408F-B060-CA831E400AE8}" srcOrd="3" destOrd="0" presId="urn:microsoft.com/office/officeart/2018/2/layout/IconVerticalSolidList"/>
    <dgm:cxn modelId="{6AD8915E-745E-40E6-AFC2-62B1357EFE99}" type="presParOf" srcId="{2B8A68BD-6A72-4008-BED8-65DB75DBE05E}" destId="{92D7F58E-9CC5-408E-BC92-0E6642AEEFFD}" srcOrd="3" destOrd="0" presId="urn:microsoft.com/office/officeart/2018/2/layout/IconVerticalSolidList"/>
    <dgm:cxn modelId="{38A68073-3273-474C-8401-51E97FD4BD60}" type="presParOf" srcId="{2B8A68BD-6A72-4008-BED8-65DB75DBE05E}" destId="{4ADF64E2-C9DD-4FF1-A44D-42BBEF76C68D}" srcOrd="4" destOrd="0" presId="urn:microsoft.com/office/officeart/2018/2/layout/IconVerticalSolidList"/>
    <dgm:cxn modelId="{5B218427-4DF4-4D3A-89D3-D9BACB5E37D1}" type="presParOf" srcId="{4ADF64E2-C9DD-4FF1-A44D-42BBEF76C68D}" destId="{9E52E675-EFF6-40D6-A925-0AEA8899A5BA}" srcOrd="0" destOrd="0" presId="urn:microsoft.com/office/officeart/2018/2/layout/IconVerticalSolidList"/>
    <dgm:cxn modelId="{A0168FB0-EFC0-4BCE-92E2-623290906F75}" type="presParOf" srcId="{4ADF64E2-C9DD-4FF1-A44D-42BBEF76C68D}" destId="{6DFD31D4-BED9-4E27-8AEB-02F60951D416}" srcOrd="1" destOrd="0" presId="urn:microsoft.com/office/officeart/2018/2/layout/IconVerticalSolidList"/>
    <dgm:cxn modelId="{D3AA6CA2-E86D-42FE-A338-97FD0C538BD0}" type="presParOf" srcId="{4ADF64E2-C9DD-4FF1-A44D-42BBEF76C68D}" destId="{FE32C651-70B0-4709-9904-4134A7776541}" srcOrd="2" destOrd="0" presId="urn:microsoft.com/office/officeart/2018/2/layout/IconVerticalSolidList"/>
    <dgm:cxn modelId="{4CF91798-FFBA-4C72-80A2-54F7425793D8}" type="presParOf" srcId="{4ADF64E2-C9DD-4FF1-A44D-42BBEF76C68D}" destId="{4ED4C8E3-7454-4C44-8613-DE717CE1B86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E6C34-E71E-4181-8C88-B2D18F78B1A8}">
      <dsp:nvSpPr>
        <dsp:cNvPr id="0" name=""/>
        <dsp:cNvSpPr/>
      </dsp:nvSpPr>
      <dsp:spPr>
        <a:xfrm>
          <a:off x="3822" y="286506"/>
          <a:ext cx="1141613" cy="1284645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n-lt"/>
              <a:ea typeface="Verdana" panose="020B0604030504040204" pitchFamily="34" charset="0"/>
            </a:rPr>
            <a:t>Practice Ready Program Outcomes (PRPOs)</a:t>
          </a:r>
          <a:endParaRPr lang="en-US" sz="1400" b="1" kern="1200" dirty="0"/>
        </a:p>
      </dsp:txBody>
      <dsp:txXfrm>
        <a:off x="37259" y="319943"/>
        <a:ext cx="1074739" cy="1217771"/>
      </dsp:txXfrm>
    </dsp:sp>
    <dsp:sp modelId="{89EFE1C1-DC63-4A95-9EE2-8C0540DBB032}">
      <dsp:nvSpPr>
        <dsp:cNvPr id="0" name=""/>
        <dsp:cNvSpPr/>
      </dsp:nvSpPr>
      <dsp:spPr>
        <a:xfrm rot="10800000">
          <a:off x="1159930" y="836259"/>
          <a:ext cx="174533" cy="156873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75000"/>
            <a:lumOff val="2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206992" y="867634"/>
        <a:ext cx="127471" cy="94123"/>
      </dsp:txXfrm>
    </dsp:sp>
    <dsp:sp modelId="{3D22CD5C-6524-433A-86C7-9374FA1FB00E}">
      <dsp:nvSpPr>
        <dsp:cNvPr id="0" name=""/>
        <dsp:cNvSpPr/>
      </dsp:nvSpPr>
      <dsp:spPr>
        <a:xfrm>
          <a:off x="1372977" y="286506"/>
          <a:ext cx="1141613" cy="1284645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Course Description</a:t>
          </a:r>
        </a:p>
      </dsp:txBody>
      <dsp:txXfrm>
        <a:off x="1406414" y="319943"/>
        <a:ext cx="1074739" cy="1217771"/>
      </dsp:txXfrm>
    </dsp:sp>
    <dsp:sp modelId="{21DE1381-A106-43CA-9E09-B8B880FD82A1}">
      <dsp:nvSpPr>
        <dsp:cNvPr id="0" name=""/>
        <dsp:cNvSpPr/>
      </dsp:nvSpPr>
      <dsp:spPr>
        <a:xfrm rot="67731">
          <a:off x="2546254" y="863969"/>
          <a:ext cx="173182" cy="156873"/>
        </a:xfrm>
        <a:prstGeom prst="leftArrow">
          <a:avLst/>
        </a:prstGeom>
        <a:solidFill>
          <a:schemeClr val="tx1">
            <a:lumMod val="75000"/>
            <a:lumOff val="2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546259" y="894880"/>
        <a:ext cx="126120" cy="94123"/>
      </dsp:txXfrm>
    </dsp:sp>
    <dsp:sp modelId="{92ACA6C2-77FA-4A44-81A4-CC17BFF51C5C}">
      <dsp:nvSpPr>
        <dsp:cNvPr id="0" name=""/>
        <dsp:cNvSpPr/>
      </dsp:nvSpPr>
      <dsp:spPr>
        <a:xfrm>
          <a:off x="2744211" y="313525"/>
          <a:ext cx="1141613" cy="1284645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Course Objectives (COs)</a:t>
          </a:r>
        </a:p>
      </dsp:txBody>
      <dsp:txXfrm>
        <a:off x="2777648" y="346962"/>
        <a:ext cx="1074739" cy="1217771"/>
      </dsp:txXfrm>
    </dsp:sp>
    <dsp:sp modelId="{510CA4CD-1001-4126-A586-F2B784EFE832}">
      <dsp:nvSpPr>
        <dsp:cNvPr id="0" name=""/>
        <dsp:cNvSpPr/>
      </dsp:nvSpPr>
      <dsp:spPr>
        <a:xfrm rot="10795799" flipV="1">
          <a:off x="3891043" y="844573"/>
          <a:ext cx="201078" cy="156873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75000"/>
            <a:lumOff val="2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3938105" y="875919"/>
        <a:ext cx="154016" cy="94123"/>
      </dsp:txXfrm>
    </dsp:sp>
    <dsp:sp modelId="{E135DBA6-3865-45E8-8C3D-DEBB30B6BDB3}">
      <dsp:nvSpPr>
        <dsp:cNvPr id="0" name=""/>
        <dsp:cNvSpPr/>
      </dsp:nvSpPr>
      <dsp:spPr>
        <a:xfrm>
          <a:off x="4114993" y="276618"/>
          <a:ext cx="1141613" cy="1284645"/>
        </a:xfrm>
        <a:prstGeom prst="roundRect">
          <a:avLst>
            <a:gd name="adj" fmla="val 10000"/>
          </a:avLst>
        </a:prstGeom>
        <a:solidFill>
          <a:srgbClr val="37624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400" b="1" kern="1200" dirty="0">
              <a:latin typeface="+mn-lt"/>
              <a:ea typeface="Verdana" panose="020B0604030504040204" pitchFamily="34" charset="0"/>
            </a:rPr>
            <a:t>Student Learning Outcomes (SLOs)</a:t>
          </a:r>
        </a:p>
      </dsp:txBody>
      <dsp:txXfrm>
        <a:off x="4148430" y="310055"/>
        <a:ext cx="1074739" cy="1217771"/>
      </dsp:txXfrm>
    </dsp:sp>
    <dsp:sp modelId="{64C051E4-6B71-4EE9-AF99-BE03EBC58A05}">
      <dsp:nvSpPr>
        <dsp:cNvPr id="0" name=""/>
        <dsp:cNvSpPr/>
      </dsp:nvSpPr>
      <dsp:spPr>
        <a:xfrm rot="10820380">
          <a:off x="5261363" y="847890"/>
          <a:ext cx="183468" cy="156873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75000"/>
            <a:lumOff val="2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+mn-lt"/>
          </a:endParaRPr>
        </a:p>
      </dsp:txBody>
      <dsp:txXfrm>
        <a:off x="5308425" y="879404"/>
        <a:ext cx="136406" cy="94123"/>
      </dsp:txXfrm>
    </dsp:sp>
    <dsp:sp modelId="{8B67333A-DA77-4D42-A341-3D3B2F670116}">
      <dsp:nvSpPr>
        <dsp:cNvPr id="0" name=""/>
        <dsp:cNvSpPr/>
      </dsp:nvSpPr>
      <dsp:spPr>
        <a:xfrm>
          <a:off x="5484265" y="284736"/>
          <a:ext cx="1141613" cy="1284645"/>
        </a:xfrm>
        <a:prstGeom prst="roundRect">
          <a:avLst>
            <a:gd name="adj" fmla="val 10000"/>
          </a:avLst>
        </a:prstGeom>
        <a:solidFill>
          <a:srgbClr val="61356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400" b="1" kern="1200" dirty="0"/>
            <a:t>Module Outcomes (MOs)</a:t>
          </a:r>
          <a:endParaRPr lang="en-US" sz="1400" b="1" kern="1200" dirty="0">
            <a:latin typeface="+mn-lt"/>
            <a:ea typeface="Verdana" panose="020B0604030504040204" pitchFamily="34" charset="0"/>
          </a:endParaRPr>
        </a:p>
      </dsp:txBody>
      <dsp:txXfrm>
        <a:off x="5517702" y="318173"/>
        <a:ext cx="1074739" cy="12177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E2397-197D-44C7-852D-9FA6F1C8F276}">
      <dsp:nvSpPr>
        <dsp:cNvPr id="0" name=""/>
        <dsp:cNvSpPr/>
      </dsp:nvSpPr>
      <dsp:spPr>
        <a:xfrm>
          <a:off x="0" y="0"/>
          <a:ext cx="8474927" cy="931695"/>
        </a:xfrm>
        <a:prstGeom prst="roundRect">
          <a:avLst>
            <a:gd name="adj" fmla="val 10000"/>
          </a:avLst>
        </a:prstGeom>
        <a:solidFill>
          <a:srgbClr val="54005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5BE8A-95F9-4138-B80E-44F71BFDBA42}">
      <dsp:nvSpPr>
        <dsp:cNvPr id="0" name=""/>
        <dsp:cNvSpPr/>
      </dsp:nvSpPr>
      <dsp:spPr>
        <a:xfrm>
          <a:off x="281838" y="210029"/>
          <a:ext cx="512432" cy="51243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2A8278-AB4C-449C-8556-4B7485A2856B}">
      <dsp:nvSpPr>
        <dsp:cNvPr id="0" name=""/>
        <dsp:cNvSpPr/>
      </dsp:nvSpPr>
      <dsp:spPr>
        <a:xfrm>
          <a:off x="1076108" y="398"/>
          <a:ext cx="7398818" cy="931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04" tIns="98604" rIns="98604" bIns="9860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Assessment‐</a:t>
          </a:r>
          <a:r>
            <a:rPr lang="en-US" sz="1600" b="1" kern="1200" dirty="0"/>
            <a:t>OF</a:t>
          </a:r>
          <a:r>
            <a:rPr lang="en-US" sz="1600" kern="1200" dirty="0"/>
            <a:t>‐Learning: Summative Assessment comparison of pre-post knowledge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	Example: NCLEX or Certification exam (Practice exams)</a:t>
          </a:r>
        </a:p>
      </dsp:txBody>
      <dsp:txXfrm>
        <a:off x="1076108" y="398"/>
        <a:ext cx="7398818" cy="931695"/>
      </dsp:txXfrm>
    </dsp:sp>
    <dsp:sp modelId="{3953DCB1-7B14-4BF1-B029-B1E637EA060D}">
      <dsp:nvSpPr>
        <dsp:cNvPr id="0" name=""/>
        <dsp:cNvSpPr/>
      </dsp:nvSpPr>
      <dsp:spPr>
        <a:xfrm>
          <a:off x="0" y="1157816"/>
          <a:ext cx="8474927" cy="931695"/>
        </a:xfrm>
        <a:prstGeom prst="roundRect">
          <a:avLst>
            <a:gd name="adj" fmla="val 10000"/>
          </a:avLst>
        </a:prstGeom>
        <a:solidFill>
          <a:srgbClr val="447E3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4C58E9-F0CD-438C-8E02-D5F1492E7830}">
      <dsp:nvSpPr>
        <dsp:cNvPr id="0" name=""/>
        <dsp:cNvSpPr/>
      </dsp:nvSpPr>
      <dsp:spPr>
        <a:xfrm>
          <a:off x="281838" y="1374649"/>
          <a:ext cx="512432" cy="51243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B15F7-A44F-408F-B060-CA831E400AE8}">
      <dsp:nvSpPr>
        <dsp:cNvPr id="0" name=""/>
        <dsp:cNvSpPr/>
      </dsp:nvSpPr>
      <dsp:spPr>
        <a:xfrm>
          <a:off x="1076108" y="1165018"/>
          <a:ext cx="7398818" cy="931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04" tIns="98604" rIns="98604" bIns="9860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Assessment‐</a:t>
          </a:r>
          <a:r>
            <a:rPr lang="en-US" sz="1600" b="1" kern="1200" dirty="0"/>
            <a:t>FOR</a:t>
          </a:r>
          <a:r>
            <a:rPr lang="en-US" sz="1600" kern="1200" dirty="0"/>
            <a:t>‐Learning: Formative assessments during learning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	Example: Course-level assessments (worksheets, quizzes, etc.)</a:t>
          </a:r>
        </a:p>
      </dsp:txBody>
      <dsp:txXfrm>
        <a:off x="1076108" y="1165018"/>
        <a:ext cx="7398818" cy="931695"/>
      </dsp:txXfrm>
    </dsp:sp>
    <dsp:sp modelId="{9E52E675-EFF6-40D6-A925-0AEA8899A5BA}">
      <dsp:nvSpPr>
        <dsp:cNvPr id="0" name=""/>
        <dsp:cNvSpPr/>
      </dsp:nvSpPr>
      <dsp:spPr>
        <a:xfrm>
          <a:off x="0" y="2322836"/>
          <a:ext cx="8474927" cy="931695"/>
        </a:xfrm>
        <a:prstGeom prst="roundRect">
          <a:avLst>
            <a:gd name="adj" fmla="val 10000"/>
          </a:avLst>
        </a:prstGeom>
        <a:solidFill>
          <a:srgbClr val="0C234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FD31D4-BED9-4E27-8AEB-02F60951D416}">
      <dsp:nvSpPr>
        <dsp:cNvPr id="0" name=""/>
        <dsp:cNvSpPr/>
      </dsp:nvSpPr>
      <dsp:spPr>
        <a:xfrm>
          <a:off x="281838" y="2539269"/>
          <a:ext cx="512432" cy="51243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D4C8E3-7454-4C44-8613-DE717CE1B865}">
      <dsp:nvSpPr>
        <dsp:cNvPr id="0" name=""/>
        <dsp:cNvSpPr/>
      </dsp:nvSpPr>
      <dsp:spPr>
        <a:xfrm>
          <a:off x="1076108" y="2329637"/>
          <a:ext cx="7398818" cy="931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04" tIns="98604" rIns="98604" bIns="9860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</a:rPr>
            <a:t>Assessment‐</a:t>
          </a:r>
          <a:r>
            <a:rPr lang="en-US" sz="1600" b="1" kern="1200" dirty="0">
              <a:solidFill>
                <a:schemeClr val="bg1"/>
              </a:solidFill>
            </a:rPr>
            <a:t>AS</a:t>
          </a:r>
          <a:r>
            <a:rPr lang="en-US" sz="1600" b="0" kern="1200" dirty="0">
              <a:solidFill>
                <a:schemeClr val="bg1"/>
              </a:solidFill>
            </a:rPr>
            <a:t>‐Learning: Students reflect on their own knowledge, skills, abilities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</a:rPr>
            <a:t>	Example: Program Evaluation &amp; Reflection – students know and do</a:t>
          </a:r>
        </a:p>
      </dsp:txBody>
      <dsp:txXfrm>
        <a:off x="1076108" y="2329637"/>
        <a:ext cx="7398818" cy="931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9E3684C-F081-544B-8C90-A5795DCABDF2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41DD33-2A06-9443-920E-9A8794B89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85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04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49A3-00B8-4D16-B675-84A2E3F2C4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49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93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9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37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59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72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56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15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87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7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53206"/>
            <a:ext cx="7772400" cy="11017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Sample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31336"/>
            <a:ext cx="6400800" cy="828662"/>
          </a:xfr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Sample text or subtitle</a:t>
            </a:r>
          </a:p>
        </p:txBody>
      </p:sp>
      <p:pic>
        <p:nvPicPr>
          <p:cNvPr id="7" name="Picture 6" descr="triangles_r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998277"/>
            <a:ext cx="606552" cy="8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682" y="3974876"/>
            <a:ext cx="3014636" cy="55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3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B0AC-9194-3147-91C1-7FC7FBA87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1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53206"/>
            <a:ext cx="7772400" cy="11017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SAMPLE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31336"/>
            <a:ext cx="6400800" cy="828662"/>
          </a:xfrm>
        </p:spPr>
        <p:txBody>
          <a:bodyPr/>
          <a:lstStyle>
            <a:lvl1pPr marL="0" indent="0" algn="ctr">
              <a:buNone/>
              <a:defRPr sz="20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Sample text or subtitle</a:t>
            </a:r>
          </a:p>
        </p:txBody>
      </p:sp>
      <p:pic>
        <p:nvPicPr>
          <p:cNvPr id="7" name="Picture 6" descr="triangles_r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998277"/>
            <a:ext cx="606552" cy="8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682" y="3974876"/>
            <a:ext cx="3014636" cy="55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168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3200" baseline="0">
                <a:solidFill>
                  <a:srgbClr val="0C234B"/>
                </a:solidFill>
                <a:latin typeface="+mj-lt"/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765443" y="1713986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3"/>
          </p:nvPr>
        </p:nvSpPr>
        <p:spPr>
          <a:xfrm>
            <a:off x="4723271" y="1713986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054487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32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950387" y="2157897"/>
            <a:ext cx="3845859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Sample Basic Paragraph.</a:t>
            </a:r>
            <a:r>
              <a:rPr lang="en-US" baseline="0"/>
              <a:t> </a:t>
            </a:r>
            <a:r>
              <a:rPr lang="en-US"/>
              <a:t>This is what the text would look</a:t>
            </a:r>
            <a:r>
              <a:rPr lang="en-US" baseline="0"/>
              <a:t> like in a paragraph. This is what the text would look like in a paragraph. This is what the text would look like.</a:t>
            </a:r>
            <a:endParaRPr lang="en-US"/>
          </a:p>
          <a:p>
            <a:pPr lvl="0"/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idx="11" hasCustomPrompt="1"/>
          </p:nvPr>
        </p:nvSpPr>
        <p:spPr>
          <a:xfrm>
            <a:off x="930172" y="1817064"/>
            <a:ext cx="3845859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AB052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PARAGRAPH TITLE</a:t>
            </a:r>
          </a:p>
        </p:txBody>
      </p:sp>
    </p:spTree>
    <p:extLst>
      <p:ext uri="{BB962C8B-B14F-4D97-AF65-F5344CB8AC3E}">
        <p14:creationId xmlns:p14="http://schemas.microsoft.com/office/powerpoint/2010/main" val="36335350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32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987377" y="1664663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Sample Basic Paragraph.</a:t>
            </a:r>
            <a:r>
              <a:rPr lang="en-US" baseline="0"/>
              <a:t> </a:t>
            </a:r>
            <a:r>
              <a:rPr lang="en-US"/>
              <a:t>This is what the text would look</a:t>
            </a:r>
            <a:r>
              <a:rPr lang="en-US" baseline="0"/>
              <a:t> like in a paragraph. This is what the text would look like in a paragraph. This is what the text would look like.</a:t>
            </a:r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idx="13" hasCustomPrompt="1"/>
          </p:nvPr>
        </p:nvSpPr>
        <p:spPr>
          <a:xfrm>
            <a:off x="4772589" y="1664663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Sample Basic Paragraph.</a:t>
            </a:r>
            <a:r>
              <a:rPr lang="en-US" baseline="0"/>
              <a:t> </a:t>
            </a:r>
            <a:r>
              <a:rPr lang="en-US"/>
              <a:t>This is what the text would look</a:t>
            </a:r>
            <a:r>
              <a:rPr lang="en-US" baseline="0"/>
              <a:t> like in a paragraph. This is what the text would look like in a paragraph. This is what the text would look like.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0632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Secti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32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idx="13" hasCustomPrompt="1"/>
          </p:nvPr>
        </p:nvSpPr>
        <p:spPr>
          <a:xfrm>
            <a:off x="685291" y="1527976"/>
            <a:ext cx="7772400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Sample Basic Paragraph.</a:t>
            </a:r>
            <a:r>
              <a:rPr lang="en-US" baseline="0"/>
              <a:t> </a:t>
            </a:r>
            <a:r>
              <a:rPr lang="en-US"/>
              <a:t>This is what the text would look</a:t>
            </a:r>
            <a:r>
              <a:rPr lang="en-US" baseline="0"/>
              <a:t> like in a paragraph. This is what the text would look like in a paragraph. This is what the text would look like.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5024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32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 bwMode="auto">
          <a:xfrm>
            <a:off x="4641547" y="1350987"/>
            <a:ext cx="3291626" cy="207959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800"/>
              </a:spcBef>
              <a:spcAft>
                <a:spcPct val="0"/>
              </a:spcAft>
              <a:buNone/>
              <a:defRPr sz="2000" baseline="0">
                <a:solidFill>
                  <a:srgbClr val="FFFFFF"/>
                </a:solidFill>
                <a:latin typeface="+mn-lt"/>
                <a:ea typeface="+mn-ea"/>
                <a:cs typeface="Times New Roman"/>
                <a:sym typeface="Calibri" charset="0"/>
              </a:defRPr>
            </a:lvl1pPr>
            <a:lvl2pPr marL="457200" indent="0" algn="ctr" rtl="0" eaLnBrk="0" fontAlgn="base" hangingPunct="0">
              <a:spcBef>
                <a:spcPts val="700"/>
              </a:spcBef>
              <a:spcAft>
                <a:spcPct val="0"/>
              </a:spcAft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2pPr>
            <a:lvl3pPr marL="914400" indent="0" algn="ctr" rtl="0" eaLnBrk="0" fontAlgn="base" hangingPunct="0">
              <a:spcBef>
                <a:spcPts val="600"/>
              </a:spcBef>
              <a:spcAft>
                <a:spcPct val="0"/>
              </a:spcAft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3pPr>
            <a:lvl4pPr marL="1371600" indent="0" algn="ctr" rtl="0" eaLnBrk="0" fontAlgn="base" hangingPunct="0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4pPr>
            <a:lvl5pPr marL="1828800" indent="0" algn="ctr" rtl="0" eaLnBrk="0" fontAlgn="base" hangingPunct="0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5pPr>
            <a:lvl6pPr marL="22860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6pPr>
            <a:lvl7pPr marL="27432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7pPr>
            <a:lvl8pPr marL="32004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8pPr>
            <a:lvl9pPr marL="36576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9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209963" y="1575377"/>
            <a:ext cx="6467763" cy="1314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1032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8789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297179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32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</p:spTree>
    <p:extLst>
      <p:ext uri="{BB962C8B-B14F-4D97-AF65-F5344CB8AC3E}">
        <p14:creationId xmlns:p14="http://schemas.microsoft.com/office/powerpoint/2010/main" val="391946227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 algn="ctr">
              <a:defRPr sz="32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679135" y="1109775"/>
            <a:ext cx="2255330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Sample Basic Paragraph.</a:t>
            </a:r>
            <a:r>
              <a:rPr lang="en-US" baseline="0"/>
              <a:t> </a:t>
            </a:r>
            <a:r>
              <a:rPr lang="en-US"/>
              <a:t>This is what the text would look</a:t>
            </a:r>
            <a:r>
              <a:rPr lang="en-US" baseline="0"/>
              <a:t> like in a paragraph. This is what the text would look like in a paragraph. This is what the text would look like.</a:t>
            </a:r>
            <a:endParaRPr lang="en-US"/>
          </a:p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3049915" y="118789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9915" y="4297179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7938346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B0AC-9194-3147-91C1-7FC7FBA87A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7E981C-FB4B-0DA3-CF22-3E485CFEA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47" y="2020093"/>
            <a:ext cx="7772400" cy="1103313"/>
          </a:xfrm>
        </p:spPr>
        <p:txBody>
          <a:bodyPr/>
          <a:lstStyle>
            <a:lvl1pPr>
              <a:defRPr i="1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FD4F21-943E-7940-37EC-6C965D9D7AE9}"/>
              </a:ext>
            </a:extLst>
          </p:cNvPr>
          <p:cNvCxnSpPr/>
          <p:nvPr userDrawn="1"/>
        </p:nvCxnSpPr>
        <p:spPr bwMode="auto">
          <a:xfrm>
            <a:off x="2736807" y="3495040"/>
            <a:ext cx="366268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C234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D44826-2656-A18E-4B84-B0D14D6966A0}"/>
              </a:ext>
            </a:extLst>
          </p:cNvPr>
          <p:cNvCxnSpPr/>
          <p:nvPr userDrawn="1"/>
        </p:nvCxnSpPr>
        <p:spPr bwMode="auto">
          <a:xfrm>
            <a:off x="2736807" y="1656080"/>
            <a:ext cx="366268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C234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4532002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32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765443" y="1713986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3"/>
          </p:nvPr>
        </p:nvSpPr>
        <p:spPr>
          <a:xfrm>
            <a:off x="4723271" y="1713986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216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B0AC-9194-3147-91C1-7FC7FBA87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5652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4F77-D686-4627-AE2F-C195CC26ECB6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1D14-B2D3-45A2-86F7-0CC598841F99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9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32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3"/>
          </p:nvPr>
        </p:nvSpPr>
        <p:spPr>
          <a:xfrm>
            <a:off x="888999" y="1713986"/>
            <a:ext cx="7433535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998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32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950387" y="2157897"/>
            <a:ext cx="3845859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Sample Basic Paragraph.</a:t>
            </a:r>
            <a:r>
              <a:rPr lang="en-US" baseline="0"/>
              <a:t> </a:t>
            </a:r>
            <a:r>
              <a:rPr lang="en-US"/>
              <a:t>This is what the text would look</a:t>
            </a:r>
            <a:r>
              <a:rPr lang="en-US" baseline="0"/>
              <a:t> like in a paragraph. This is what the text would look like in a paragraph. This is what the text would look like.</a:t>
            </a:r>
            <a:endParaRPr lang="en-US"/>
          </a:p>
          <a:p>
            <a:pPr lvl="0"/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idx="11" hasCustomPrompt="1"/>
          </p:nvPr>
        </p:nvSpPr>
        <p:spPr>
          <a:xfrm>
            <a:off x="930172" y="1817064"/>
            <a:ext cx="3845859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AB052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PARAGRAPH TITLE</a:t>
            </a:r>
          </a:p>
        </p:txBody>
      </p:sp>
    </p:spTree>
    <p:extLst>
      <p:ext uri="{BB962C8B-B14F-4D97-AF65-F5344CB8AC3E}">
        <p14:creationId xmlns:p14="http://schemas.microsoft.com/office/powerpoint/2010/main" val="13894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32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987377" y="1664663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Sample Basic Paragraph.</a:t>
            </a:r>
            <a:r>
              <a:rPr lang="en-US" baseline="0"/>
              <a:t> </a:t>
            </a:r>
            <a:r>
              <a:rPr lang="en-US"/>
              <a:t>This is what the text would look</a:t>
            </a:r>
            <a:r>
              <a:rPr lang="en-US" baseline="0"/>
              <a:t> like in a paragraph. This is what the text would look like in a paragraph. This is what the text would look like.</a:t>
            </a:r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idx="13" hasCustomPrompt="1"/>
          </p:nvPr>
        </p:nvSpPr>
        <p:spPr>
          <a:xfrm>
            <a:off x="4772589" y="1664663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Sample Basic Paragraph.</a:t>
            </a:r>
            <a:r>
              <a:rPr lang="en-US" baseline="0"/>
              <a:t> </a:t>
            </a:r>
            <a:r>
              <a:rPr lang="en-US"/>
              <a:t>This is what the text would look</a:t>
            </a:r>
            <a:r>
              <a:rPr lang="en-US" baseline="0"/>
              <a:t> like in a paragraph. This is what the text would look like in a paragraph. This is what the text would look like.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32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 bwMode="auto">
          <a:xfrm>
            <a:off x="4641547" y="1350987"/>
            <a:ext cx="3291626" cy="207959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800"/>
              </a:spcBef>
              <a:spcAft>
                <a:spcPct val="0"/>
              </a:spcAft>
              <a:buNone/>
              <a:defRPr sz="2000" baseline="0">
                <a:solidFill>
                  <a:srgbClr val="FFFFFF"/>
                </a:solidFill>
                <a:latin typeface="+mn-lt"/>
                <a:ea typeface="+mn-ea"/>
                <a:cs typeface="Times New Roman"/>
                <a:sym typeface="Calibri" charset="0"/>
              </a:defRPr>
            </a:lvl1pPr>
            <a:lvl2pPr marL="457200" indent="0" algn="ctr" rtl="0" eaLnBrk="0" fontAlgn="base" hangingPunct="0">
              <a:spcBef>
                <a:spcPts val="700"/>
              </a:spcBef>
              <a:spcAft>
                <a:spcPct val="0"/>
              </a:spcAft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2pPr>
            <a:lvl3pPr marL="914400" indent="0" algn="ctr" rtl="0" eaLnBrk="0" fontAlgn="base" hangingPunct="0">
              <a:spcBef>
                <a:spcPts val="600"/>
              </a:spcBef>
              <a:spcAft>
                <a:spcPct val="0"/>
              </a:spcAft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3pPr>
            <a:lvl4pPr marL="1371600" indent="0" algn="ctr" rtl="0" eaLnBrk="0" fontAlgn="base" hangingPunct="0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4pPr>
            <a:lvl5pPr marL="1828800" indent="0" algn="ctr" rtl="0" eaLnBrk="0" fontAlgn="base" hangingPunct="0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5pPr>
            <a:lvl6pPr marL="22860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6pPr>
            <a:lvl7pPr marL="27432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7pPr>
            <a:lvl8pPr marL="32004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8pPr>
            <a:lvl9pPr marL="36576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9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209963" y="1575377"/>
            <a:ext cx="6467763" cy="1314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8789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297179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32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</p:spTree>
    <p:extLst>
      <p:ext uri="{BB962C8B-B14F-4D97-AF65-F5344CB8AC3E}">
        <p14:creationId xmlns:p14="http://schemas.microsoft.com/office/powerpoint/2010/main" val="186557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 algn="ctr">
              <a:defRPr sz="32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679135" y="1109775"/>
            <a:ext cx="2255330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Sample Basic Paragraph.</a:t>
            </a:r>
            <a:r>
              <a:rPr lang="en-US" baseline="0"/>
              <a:t> </a:t>
            </a:r>
            <a:r>
              <a:rPr lang="en-US"/>
              <a:t>This is what the text would look</a:t>
            </a:r>
            <a:r>
              <a:rPr lang="en-US" baseline="0"/>
              <a:t> like in a paragraph. This is what the text would look like in a paragraph. This is what the text would look like.</a:t>
            </a:r>
            <a:endParaRPr lang="en-US"/>
          </a:p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3049915" y="118789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9915" y="4297179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54986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A6D262-3C11-9447-416E-FC0C08CD95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76813-089B-5346-A50D-90CF445FC7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514E71-BF54-605D-288C-D0ACD7C4F1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947" y="2020887"/>
            <a:ext cx="7772400" cy="1101725"/>
          </a:xfrm>
        </p:spPr>
        <p:txBody>
          <a:bodyPr/>
          <a:lstStyle>
            <a:lvl1pPr>
              <a:defRPr sz="4000" i="1" baseline="0"/>
            </a:lvl1pPr>
          </a:lstStyle>
          <a:p>
            <a:r>
              <a:rPr lang="en-US"/>
              <a:t>Sample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D4CFFC-5FB7-9E91-2CAC-9CB68656FD31}"/>
              </a:ext>
            </a:extLst>
          </p:cNvPr>
          <p:cNvCxnSpPr/>
          <p:nvPr userDrawn="1"/>
        </p:nvCxnSpPr>
        <p:spPr bwMode="auto">
          <a:xfrm>
            <a:off x="2330407" y="1691640"/>
            <a:ext cx="44754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C234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73C587-82BB-F725-D130-098B90D346D5}"/>
              </a:ext>
            </a:extLst>
          </p:cNvPr>
          <p:cNvCxnSpPr/>
          <p:nvPr userDrawn="1"/>
        </p:nvCxnSpPr>
        <p:spPr bwMode="auto">
          <a:xfrm>
            <a:off x="2330407" y="3459480"/>
            <a:ext cx="44754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C234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0916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97025"/>
            <a:ext cx="7772400" cy="11033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914650"/>
            <a:ext cx="6400800" cy="195603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pic>
        <p:nvPicPr>
          <p:cNvPr id="8" name="Picture 7" descr="triangle_page#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18" y="4825556"/>
            <a:ext cx="575518" cy="317944"/>
          </a:xfrm>
          <a:prstGeom prst="rect">
            <a:avLst/>
          </a:prstGeom>
        </p:spPr>
      </p:pic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49B76813-089B-5346-A50D-90CF445FC7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710" r:id="rId3"/>
    <p:sldLayoutId id="2147483677" r:id="rId4"/>
    <p:sldLayoutId id="2147483687" r:id="rId5"/>
    <p:sldLayoutId id="2147483678" r:id="rId6"/>
    <p:sldLayoutId id="2147483692" r:id="rId7"/>
    <p:sldLayoutId id="2147483709" r:id="rId8"/>
    <p:sldLayoutId id="2147483711" r:id="rId9"/>
    <p:sldLayoutId id="2147483708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>
          <a:solidFill>
            <a:srgbClr val="0C234B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ctr" rtl="0" eaLnBrk="0" fontAlgn="base" hangingPunct="0">
        <a:spcBef>
          <a:spcPts val="800"/>
        </a:spcBef>
        <a:spcAft>
          <a:spcPct val="0"/>
        </a:spcAft>
        <a:buClr>
          <a:srgbClr val="BE0B34"/>
        </a:buClr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Verdana"/>
          <a:sym typeface="Calibri" charset="0"/>
        </a:defRPr>
      </a:lvl1pPr>
      <a:lvl2pPr marL="704850" indent="-285750" algn="ctr" rtl="0" eaLnBrk="0" fontAlgn="base" hangingPunct="0">
        <a:spcBef>
          <a:spcPts val="700"/>
        </a:spcBef>
        <a:spcAft>
          <a:spcPct val="0"/>
        </a:spcAft>
        <a:buClr>
          <a:srgbClr val="BE0B34"/>
        </a:buClr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Verdana"/>
          <a:sym typeface="Calibri" charset="0"/>
        </a:defRPr>
      </a:lvl2pPr>
      <a:lvl3pPr marL="1047750" indent="-171450" algn="ctr" rtl="0" eaLnBrk="0" fontAlgn="base" hangingPunct="0">
        <a:spcBef>
          <a:spcPts val="600"/>
        </a:spcBef>
        <a:spcAft>
          <a:spcPct val="0"/>
        </a:spcAft>
        <a:buClr>
          <a:srgbClr val="BE0B34"/>
        </a:buClr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Verdana"/>
          <a:sym typeface="Calibri" charset="0"/>
        </a:defRPr>
      </a:lvl3pPr>
      <a:lvl4pPr marL="1504950" indent="-171450" algn="ctr" rtl="0" eaLnBrk="0" fontAlgn="base" hangingPunct="0">
        <a:spcBef>
          <a:spcPts val="500"/>
        </a:spcBef>
        <a:spcAft>
          <a:spcPct val="0"/>
        </a:spcAft>
        <a:buClr>
          <a:srgbClr val="BE0B34"/>
        </a:buClr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Verdana"/>
          <a:sym typeface="Calibri" charset="0"/>
        </a:defRPr>
      </a:lvl4pPr>
      <a:lvl5pPr marL="1962150" indent="-171450" algn="ctr" rtl="0" eaLnBrk="0" fontAlgn="base" hangingPunct="0">
        <a:spcBef>
          <a:spcPts val="500"/>
        </a:spcBef>
        <a:spcAft>
          <a:spcPct val="0"/>
        </a:spcAft>
        <a:buClr>
          <a:srgbClr val="BE0B34"/>
        </a:buClr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Verdana"/>
          <a:sym typeface="Calibri" charset="0"/>
        </a:defRPr>
      </a:lvl5pPr>
      <a:lvl6pPr marL="22479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27051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1623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36195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97025"/>
            <a:ext cx="7772400" cy="11033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914650"/>
            <a:ext cx="6400800" cy="195603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pic>
        <p:nvPicPr>
          <p:cNvPr id="8" name="Picture 7" descr="triangle_page#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18" y="4825556"/>
            <a:ext cx="575518" cy="317944"/>
          </a:xfrm>
          <a:prstGeom prst="rect">
            <a:avLst/>
          </a:prstGeom>
        </p:spPr>
      </p:pic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49B76813-089B-5346-A50D-90CF445FC7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9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i="0">
          <a:solidFill>
            <a:srgbClr val="0C234B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ctr" rtl="0" eaLnBrk="0" fontAlgn="base" hangingPunct="0">
        <a:spcBef>
          <a:spcPts val="800"/>
        </a:spcBef>
        <a:spcAft>
          <a:spcPct val="0"/>
        </a:spcAft>
        <a:buClr>
          <a:srgbClr val="BE0B34"/>
        </a:buClr>
        <a:buFont typeface="Arial"/>
        <a:buChar char="•"/>
        <a:defRPr sz="2000">
          <a:solidFill>
            <a:srgbClr val="6F868D"/>
          </a:solidFill>
          <a:latin typeface="+mn-lt"/>
          <a:ea typeface="+mn-ea"/>
          <a:cs typeface="Verdana"/>
          <a:sym typeface="Calibri" charset="0"/>
        </a:defRPr>
      </a:lvl1pPr>
      <a:lvl2pPr marL="704850" indent="-285750" algn="ctr" rtl="0" eaLnBrk="0" fontAlgn="base" hangingPunct="0">
        <a:spcBef>
          <a:spcPts val="700"/>
        </a:spcBef>
        <a:spcAft>
          <a:spcPct val="0"/>
        </a:spcAft>
        <a:buClr>
          <a:srgbClr val="BE0B34"/>
        </a:buClr>
        <a:buFont typeface="Arial"/>
        <a:buChar char="•"/>
        <a:defRPr sz="1600">
          <a:solidFill>
            <a:srgbClr val="6F868D"/>
          </a:solidFill>
          <a:latin typeface="+mn-lt"/>
          <a:ea typeface="+mn-ea"/>
          <a:cs typeface="Verdana"/>
          <a:sym typeface="Calibri" charset="0"/>
        </a:defRPr>
      </a:lvl2pPr>
      <a:lvl3pPr marL="1047750" indent="-171450" algn="ctr" rtl="0" eaLnBrk="0" fontAlgn="base" hangingPunct="0">
        <a:spcBef>
          <a:spcPts val="600"/>
        </a:spcBef>
        <a:spcAft>
          <a:spcPct val="0"/>
        </a:spcAft>
        <a:buClr>
          <a:srgbClr val="BE0B34"/>
        </a:buClr>
        <a:buFont typeface="Arial"/>
        <a:buChar char="•"/>
        <a:defRPr sz="1200">
          <a:solidFill>
            <a:srgbClr val="6F868D"/>
          </a:solidFill>
          <a:latin typeface="+mn-lt"/>
          <a:ea typeface="+mn-ea"/>
          <a:cs typeface="Verdana"/>
          <a:sym typeface="Calibri" charset="0"/>
        </a:defRPr>
      </a:lvl3pPr>
      <a:lvl4pPr marL="1504950" indent="-171450" algn="ctr" rtl="0" eaLnBrk="0" fontAlgn="base" hangingPunct="0">
        <a:spcBef>
          <a:spcPts val="500"/>
        </a:spcBef>
        <a:spcAft>
          <a:spcPct val="0"/>
        </a:spcAft>
        <a:buClr>
          <a:srgbClr val="BE0B34"/>
        </a:buClr>
        <a:buFont typeface="Arial"/>
        <a:buChar char="•"/>
        <a:defRPr sz="1200">
          <a:solidFill>
            <a:srgbClr val="6F868D"/>
          </a:solidFill>
          <a:latin typeface="+mn-lt"/>
          <a:ea typeface="+mn-ea"/>
          <a:cs typeface="Verdana"/>
          <a:sym typeface="Calibri" charset="0"/>
        </a:defRPr>
      </a:lvl4pPr>
      <a:lvl5pPr marL="1962150" indent="-171450" algn="ctr" rtl="0" eaLnBrk="0" fontAlgn="base" hangingPunct="0">
        <a:spcBef>
          <a:spcPts val="500"/>
        </a:spcBef>
        <a:spcAft>
          <a:spcPct val="0"/>
        </a:spcAft>
        <a:buClr>
          <a:srgbClr val="BE0B34"/>
        </a:buClr>
        <a:buFont typeface="Arial"/>
        <a:buChar char="•"/>
        <a:defRPr sz="1200">
          <a:solidFill>
            <a:srgbClr val="6F868D"/>
          </a:solidFill>
          <a:latin typeface="+mn-lt"/>
          <a:ea typeface="+mn-ea"/>
          <a:cs typeface="Verdana"/>
          <a:sym typeface="Calibri" charset="0"/>
        </a:defRPr>
      </a:lvl5pPr>
      <a:lvl6pPr marL="22479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27051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1623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36195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11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hyperlink" Target="http://www.georgiancollege.ca/ctlae/teaching-and-learning/assessment/formative-assessment/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6458-62FB-72E6-A369-B1151F692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200" y="1392692"/>
            <a:ext cx="8064000" cy="1101725"/>
          </a:xfrm>
        </p:spPr>
        <p:txBody>
          <a:bodyPr/>
          <a:lstStyle/>
          <a:p>
            <a:r>
              <a:rPr lang="en-US" sz="3600" dirty="0"/>
              <a:t>Optimizing Assessment Practices using Course Alignment and Mapping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3A44A-25FD-94F2-08B0-FDEABB91B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8800" y="2759493"/>
            <a:ext cx="6400800" cy="828662"/>
          </a:xfrm>
        </p:spPr>
        <p:txBody>
          <a:bodyPr/>
          <a:lstStyle/>
          <a:p>
            <a:r>
              <a:rPr lang="en-US" dirty="0"/>
              <a:t>April 24, 2024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1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F0F403-80A7-106E-69D5-D45D6451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MAPPING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CFDE85-8DC2-8961-B29C-4645C77C3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r="39458"/>
          <a:stretch/>
        </p:blipFill>
        <p:spPr>
          <a:xfrm>
            <a:off x="607190" y="1713729"/>
            <a:ext cx="7921913" cy="171604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B0FDB5-105B-736F-F049-378C7A46E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7291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887" y="0"/>
            <a:ext cx="4757040" cy="1103313"/>
          </a:xfrm>
        </p:spPr>
        <p:txBody>
          <a:bodyPr>
            <a:normAutofit/>
          </a:bodyPr>
          <a:lstStyle/>
          <a:p>
            <a:r>
              <a:rPr lang="en-US" sz="3200" dirty="0"/>
              <a:t>PROGRAM MAPPING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698932F-96B5-8619-25C1-FB3AB822260C}"/>
              </a:ext>
            </a:extLst>
          </p:cNvPr>
          <p:cNvSpPr>
            <a:spLocks noGrp="1"/>
          </p:cNvSpPr>
          <p:nvPr/>
        </p:nvSpPr>
        <p:spPr bwMode="auto">
          <a:xfrm>
            <a:off x="895505" y="1236285"/>
            <a:ext cx="3762895" cy="308313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457189" indent="-457189" algn="ctr" rtl="0" eaLnBrk="0" fontAlgn="base" hangingPunct="0">
              <a:spcBef>
                <a:spcPts val="1067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2667">
                <a:solidFill>
                  <a:srgbClr val="6F868D"/>
                </a:solidFill>
                <a:latin typeface="Verdana"/>
                <a:ea typeface="+mn-ea"/>
                <a:cs typeface="Verdana"/>
                <a:sym typeface="Calibri" charset="0"/>
              </a:defRPr>
            </a:lvl1pPr>
            <a:lvl2pPr marL="939777" indent="-380990" algn="ctr" rtl="0" eaLnBrk="0" fontAlgn="base" hangingPunct="0">
              <a:spcBef>
                <a:spcPts val="933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2133">
                <a:solidFill>
                  <a:srgbClr val="6F868D"/>
                </a:solidFill>
                <a:latin typeface="Verdana"/>
                <a:ea typeface="+mn-ea"/>
                <a:cs typeface="Verdana"/>
                <a:sym typeface="Calibri" charset="0"/>
              </a:defRPr>
            </a:lvl2pPr>
            <a:lvl3pPr marL="1396965" indent="-228594" algn="ctr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600">
                <a:solidFill>
                  <a:srgbClr val="6F868D"/>
                </a:solidFill>
                <a:latin typeface="Verdana"/>
                <a:ea typeface="+mn-ea"/>
                <a:cs typeface="Verdana"/>
                <a:sym typeface="Calibri" charset="0"/>
              </a:defRPr>
            </a:lvl3pPr>
            <a:lvl4pPr marL="2006550" indent="-228594" algn="ctr" rtl="0" eaLnBrk="0" fontAlgn="base" hangingPunct="0">
              <a:spcBef>
                <a:spcPts val="667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600">
                <a:solidFill>
                  <a:srgbClr val="6F868D"/>
                </a:solidFill>
                <a:latin typeface="Verdana"/>
                <a:ea typeface="+mn-ea"/>
                <a:cs typeface="Verdana"/>
                <a:sym typeface="Calibri" charset="0"/>
              </a:defRPr>
            </a:lvl4pPr>
            <a:lvl5pPr marL="2616135" indent="-228594" algn="ctr" rtl="0" eaLnBrk="0" fontAlgn="base" hangingPunct="0">
              <a:spcBef>
                <a:spcPts val="667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600">
                <a:solidFill>
                  <a:srgbClr val="6F868D"/>
                </a:solidFill>
                <a:latin typeface="Verdana"/>
                <a:ea typeface="+mn-ea"/>
                <a:cs typeface="Verdana"/>
                <a:sym typeface="Calibri" charset="0"/>
              </a:defRPr>
            </a:lvl5pPr>
            <a:lvl6pPr marL="2997125" algn="ctr" rtl="0" fontAlgn="base">
              <a:spcBef>
                <a:spcPts val="667"/>
              </a:spcBef>
              <a:spcAft>
                <a:spcPct val="0"/>
              </a:spcAft>
              <a:defRPr sz="2667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6pPr>
            <a:lvl7pPr marL="3606710" algn="ctr" rtl="0" fontAlgn="base">
              <a:spcBef>
                <a:spcPts val="667"/>
              </a:spcBef>
              <a:spcAft>
                <a:spcPct val="0"/>
              </a:spcAft>
              <a:defRPr sz="2667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7pPr>
            <a:lvl8pPr marL="4216295" algn="ctr" rtl="0" fontAlgn="base">
              <a:spcBef>
                <a:spcPts val="667"/>
              </a:spcBef>
              <a:spcAft>
                <a:spcPct val="0"/>
              </a:spcAft>
              <a:defRPr sz="2667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8pPr>
            <a:lvl9pPr marL="4825879" algn="ctr" rtl="0" fontAlgn="base">
              <a:spcBef>
                <a:spcPts val="667"/>
              </a:spcBef>
              <a:spcAft>
                <a:spcPct val="0"/>
              </a:spcAft>
              <a:defRPr sz="2667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9pPr>
          </a:lstStyle>
          <a:p>
            <a:pPr marL="0" indent="0" algn="l" defTabSz="1219140" eaLnBrk="1" hangingPunct="1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buNone/>
              <a:defRPr/>
            </a:pPr>
            <a:r>
              <a:rPr lang="en-US" sz="1800" b="1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Learning Progression</a:t>
            </a:r>
            <a:endParaRPr lang="en-US" sz="1800" b="1" kern="1200" dirty="0">
              <a:solidFill>
                <a:srgbClr val="002060"/>
              </a:solidFill>
              <a:latin typeface="+mn-lt"/>
              <a:cs typeface="Arial"/>
              <a:sym typeface="Arial"/>
            </a:endParaRPr>
          </a:p>
          <a:p>
            <a:pPr marL="438142" indent="-285750" algn="l" defTabSz="1219140" eaLnBrk="1" hangingPunct="1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defRPr/>
            </a:pPr>
            <a:r>
              <a:rPr lang="en-US" sz="1600" b="1" kern="1200" dirty="0">
                <a:solidFill>
                  <a:srgbClr val="7030A0"/>
                </a:solidFill>
                <a:latin typeface="+mn-lt"/>
                <a:cs typeface="Arial"/>
                <a:sym typeface="Arial"/>
              </a:rPr>
              <a:t>Introduce:</a:t>
            </a:r>
            <a:r>
              <a:rPr lang="en-US" sz="1600" kern="120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1600" kern="120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outcome is introduced to students (example: readings, lecture).</a:t>
            </a:r>
          </a:p>
          <a:p>
            <a:pPr marL="438142" indent="-285750" algn="l" defTabSz="1219140" eaLnBrk="1" hangingPunct="1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defRPr/>
            </a:pPr>
            <a:r>
              <a:rPr lang="en-US" sz="1600" b="1" kern="1200" dirty="0">
                <a:solidFill>
                  <a:srgbClr val="005694"/>
                </a:solidFill>
                <a:latin typeface="+mn-lt"/>
                <a:cs typeface="Arial"/>
                <a:sym typeface="Arial"/>
              </a:rPr>
              <a:t>Practice:</a:t>
            </a:r>
            <a:r>
              <a:rPr lang="en-US" sz="1600" kern="120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1600" kern="120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outcome is reinforced, and students are afforded opportunities to practice (example: class activity or graded assignment).</a:t>
            </a:r>
          </a:p>
          <a:p>
            <a:pPr marL="438142" indent="-285750" algn="l" defTabSz="1219140" eaLnBrk="1" hangingPunct="1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defRPr/>
            </a:pPr>
            <a:r>
              <a:rPr lang="en-US" sz="1600" b="1" kern="1200" dirty="0">
                <a:solidFill>
                  <a:srgbClr val="B30000"/>
                </a:solidFill>
                <a:latin typeface="+mn-lt"/>
                <a:cs typeface="Arial"/>
                <a:sym typeface="Arial"/>
              </a:rPr>
              <a:t>Reinforce:</a:t>
            </a:r>
            <a:r>
              <a:rPr lang="en-US" sz="1600" kern="120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1600" kern="120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intentional reinforcement.</a:t>
            </a:r>
          </a:p>
          <a:p>
            <a:pPr marL="438142" indent="-285750" algn="l" defTabSz="1219140" eaLnBrk="1" hangingPunct="1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defRPr/>
            </a:pPr>
            <a:r>
              <a:rPr lang="en-US" sz="1600" b="1" kern="1200" dirty="0">
                <a:solidFill>
                  <a:srgbClr val="105F07"/>
                </a:solidFill>
                <a:latin typeface="+mn-lt"/>
                <a:cs typeface="Arial"/>
                <a:sym typeface="Arial"/>
              </a:rPr>
              <a:t>Assess: </a:t>
            </a:r>
            <a:r>
              <a:rPr lang="en-US" sz="1600" kern="120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evidence collected and evaluated for program-level assessment.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AEA876-24F8-66B8-18AE-296BAEBEC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973" y="230400"/>
            <a:ext cx="2854522" cy="4682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158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099" y="0"/>
            <a:ext cx="7543800" cy="1088068"/>
          </a:xfrm>
        </p:spPr>
        <p:txBody>
          <a:bodyPr>
            <a:normAutofit/>
          </a:bodyPr>
          <a:lstStyle/>
          <a:p>
            <a:r>
              <a:rPr lang="en-US" sz="3200" dirty="0"/>
              <a:t>Assessment OF-FOR-AS Learning</a:t>
            </a:r>
          </a:p>
        </p:txBody>
      </p:sp>
      <p:graphicFrame>
        <p:nvGraphicFramePr>
          <p:cNvPr id="5" name="Content Placeholder 2" descr="Assessment OF-FOR-AS Learning">
            <a:extLst>
              <a:ext uri="{FF2B5EF4-FFF2-40B4-BE49-F238E27FC236}">
                <a16:creationId xmlns:a16="http://schemas.microsoft.com/office/drawing/2014/main" id="{9B39611E-B2C9-7AE6-CD46-575DFA0388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3890531"/>
              </p:ext>
            </p:extLst>
          </p:nvPr>
        </p:nvGraphicFramePr>
        <p:xfrm>
          <a:off x="334536" y="1274088"/>
          <a:ext cx="8474927" cy="3261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092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4E689-204A-C8A1-81A8-16C41F574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SUMMATIVE AND FORMATIVE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06BC6-D1AC-BB8E-7BB3-FA06AF375D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17539-672D-2847-B799-9A2A8D95C74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Content Placeholder 3" descr="Summative and Formative Assessment definitions">
            <a:extLst>
              <a:ext uri="{FF2B5EF4-FFF2-40B4-BE49-F238E27FC236}">
                <a16:creationId xmlns:a16="http://schemas.microsoft.com/office/drawing/2014/main" id="{FDED7C5A-96B7-3C63-D16B-F83FF9499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79362" y="1035962"/>
            <a:ext cx="6177569" cy="3716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0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69A6F8-4D39-ADCC-631A-CDF0DA3608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E196FC-D2D1-7CD6-551B-F4E3AC5AA2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76813-089B-5346-A50D-90CF445FC7A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1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7718AA-5562-C846-2697-C8D74A3B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PRESENTED BY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A0DEE2-9AC0-D817-C280-15CDE1AA883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51379" y="1343872"/>
            <a:ext cx="7433535" cy="2971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Maddy Davis</a:t>
            </a:r>
            <a:r>
              <a:rPr lang="en-US" dirty="0">
                <a:solidFill>
                  <a:srgbClr val="002060"/>
                </a:solidFill>
              </a:rPr>
              <a:t>, MS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Instructional Designer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College of Nursing, Office of Academic Affairs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Camden Hardy</a:t>
            </a:r>
            <a:r>
              <a:rPr lang="en-US" dirty="0">
                <a:solidFill>
                  <a:srgbClr val="002060"/>
                </a:solidFill>
              </a:rPr>
              <a:t>, MFA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Instructional Designer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College of Nursing, Office of Academic Affairs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242838-D6A9-8C13-4784-9A04BB68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92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25F908-E4A6-3DCC-AB22-D142D1C8C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58636-E736-C4D6-670F-EB4830B8E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51379" y="1103313"/>
            <a:ext cx="7433535" cy="3662461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  </a:t>
            </a:r>
            <a:r>
              <a:rPr lang="en-US" dirty="0">
                <a:solidFill>
                  <a:srgbClr val="002060"/>
                </a:solidFill>
              </a:rPr>
              <a:t>Leveraging Best Practices</a:t>
            </a:r>
          </a:p>
          <a:p>
            <a:pPr marL="460375" indent="-46037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Supporting Practice Readiness </a:t>
            </a:r>
          </a:p>
          <a:p>
            <a:pPr marL="461963" indent="-461963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Program/Course Alignment and Mapping</a:t>
            </a:r>
            <a:endParaRPr lang="en-US" sz="1800" i="1" dirty="0">
              <a:solidFill>
                <a:srgbClr val="002060"/>
              </a:solidFill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  Assessment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1D896-D0A8-24A5-E1B2-FA35FD13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9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A5D995-9F9D-36AE-040D-199E0B39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291" y="1"/>
            <a:ext cx="7772400" cy="110331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LEVERAGING BEST PRACTICES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C75A48-15E8-748F-0884-55A043344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377" y="1386871"/>
            <a:ext cx="4697328" cy="2929562"/>
          </a:xfrm>
        </p:spPr>
        <p:txBody>
          <a:bodyPr wrap="square" anchor="t"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400" b="1" dirty="0">
                <a:solidFill>
                  <a:srgbClr val="002060"/>
                </a:solidFill>
              </a:rPr>
              <a:t>AACN Nursing Essentials released 2021</a:t>
            </a:r>
          </a:p>
          <a:p>
            <a:pPr marL="403225" indent="-23018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Nursing Education for the 21st Century – “Work-Ready”</a:t>
            </a:r>
          </a:p>
          <a:p>
            <a:pPr marL="403225" indent="-23018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Competency-Based Education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400" b="1" dirty="0">
                <a:solidFill>
                  <a:srgbClr val="002060"/>
                </a:solidFill>
              </a:rPr>
              <a:t>Competency-Based Learning (CBL) </a:t>
            </a:r>
          </a:p>
          <a:p>
            <a:pPr marL="403225" indent="-23018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Defined program of study </a:t>
            </a:r>
            <a:r>
              <a:rPr lang="en-US" sz="1400" b="1" dirty="0">
                <a:solidFill>
                  <a:srgbClr val="AB0420"/>
                </a:solidFill>
              </a:rPr>
              <a:t>driven by learning outcomes (outputs or being practice ready) and observable and measurable competencies</a:t>
            </a:r>
            <a:r>
              <a:rPr lang="en-US" sz="1400" dirty="0">
                <a:solidFill>
                  <a:srgbClr val="002060"/>
                </a:solidFill>
              </a:rPr>
              <a:t> to which students are accountable for mastery and which require demonstration of increasing complexity and integration.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2060"/>
                </a:solidFill>
              </a:rPr>
              <a:t>Competency</a:t>
            </a:r>
            <a:endParaRPr lang="en-US" sz="1400" dirty="0">
              <a:solidFill>
                <a:srgbClr val="002060"/>
              </a:solidFill>
            </a:endParaRPr>
          </a:p>
          <a:p>
            <a:pPr marL="403225" indent="-230188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experience, knowledge, ability, attitude, behavior, and skill needed to perform a task.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3CB5E5-8732-FEEC-8846-D8004060E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599" y="1429875"/>
            <a:ext cx="3425625" cy="22837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0EBA8-8DDC-441F-F6AA-C9655DCED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5389" y="4882203"/>
            <a:ext cx="505516" cy="261298"/>
          </a:xfrm>
        </p:spPr>
        <p:txBody>
          <a:bodyPr wrap="none" anchor="ctr">
            <a:normAutofit/>
          </a:bodyPr>
          <a:lstStyle/>
          <a:p>
            <a:pPr defTabSz="914378">
              <a:lnSpc>
                <a:spcPct val="90000"/>
              </a:lnSpc>
              <a:spcAft>
                <a:spcPts val="600"/>
              </a:spcAft>
            </a:pPr>
            <a:fld id="{23131D21-4A4F-034C-896A-AD009F94F6BB}" type="slidenum">
              <a:rPr lang="en-US">
                <a:latin typeface="Calibri"/>
              </a:rPr>
              <a:pPr defTabSz="914378"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6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78C90F-7EE4-57C8-E1D1-C14AF8370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PRACTICE READINESS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A227ED-A91D-64CC-AD75-D446AE78A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22" y="1352698"/>
            <a:ext cx="3308678" cy="2205785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B8FAFAB-07D0-6E3E-C98C-95C81BD5B600}"/>
              </a:ext>
            </a:extLst>
          </p:cNvPr>
          <p:cNvSpPr txBox="1">
            <a:spLocks/>
          </p:cNvSpPr>
          <p:nvPr/>
        </p:nvSpPr>
        <p:spPr bwMode="auto">
          <a:xfrm>
            <a:off x="3915545" y="1190552"/>
            <a:ext cx="4731656" cy="68657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Verdana"/>
                <a:sym typeface="Calibri" charset="0"/>
              </a:defRPr>
            </a:lvl1pPr>
            <a:lvl2pPr marL="704850" indent="-2857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Verdana"/>
                <a:sym typeface="Calibri" charset="0"/>
              </a:defRPr>
            </a:lvl2pPr>
            <a:lvl3pPr marL="1047750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Verdana"/>
                <a:sym typeface="Calibri" charset="0"/>
              </a:defRPr>
            </a:lvl3pPr>
            <a:lvl4pPr marL="1504950" indent="-1714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Verdana"/>
                <a:sym typeface="Calibri" charset="0"/>
              </a:defRPr>
            </a:lvl4pPr>
            <a:lvl5pPr marL="1962150" indent="-1714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Verdana"/>
                <a:sym typeface="Calibri" charset="0"/>
              </a:defRPr>
            </a:lvl5pPr>
            <a:lvl6pPr marL="2247900" algn="ctr" rtl="0" fontAlgn="base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6pPr>
            <a:lvl7pPr marL="2705100" algn="ctr" rtl="0" fontAlgn="base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7pPr>
            <a:lvl8pPr marL="3162300" algn="ctr" rtl="0" fontAlgn="base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8pPr>
            <a:lvl9pPr marL="3619500" algn="ctr" rtl="0" fontAlgn="base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kern="0" dirty="0">
                <a:solidFill>
                  <a:srgbClr val="002060"/>
                </a:solidFill>
              </a:rPr>
              <a:t>Practice-Ready Program Outcomes (PRPOs) are central and imperative – verified by practice partners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3EAFD5-92D0-EF05-578B-E0F537B17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543" y="1960716"/>
            <a:ext cx="4731655" cy="1236393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002060"/>
                </a:solidFill>
              </a:rPr>
              <a:t>Assessments are reliable, performance centered, occur as learners progress, and are based on set competencies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E1AFEE-777A-DD6E-4104-866562D1946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915539" y="3084534"/>
            <a:ext cx="4800339" cy="473949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002060"/>
                </a:solidFill>
              </a:rPr>
              <a:t>Focus is on </a:t>
            </a:r>
            <a:r>
              <a:rPr lang="en-US" sz="1600" b="1" dirty="0">
                <a:solidFill>
                  <a:srgbClr val="002060"/>
                </a:solidFill>
              </a:rPr>
              <a:t>mastery</a:t>
            </a:r>
            <a:r>
              <a:rPr lang="en-US" sz="1600" dirty="0">
                <a:solidFill>
                  <a:srgbClr val="002060"/>
                </a:solidFill>
              </a:rPr>
              <a:t> … Not how long it takes to learn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152FF46-90C6-5D4C-80B5-EEA10B314DC9}"/>
              </a:ext>
            </a:extLst>
          </p:cNvPr>
          <p:cNvSpPr txBox="1">
            <a:spLocks/>
          </p:cNvSpPr>
          <p:nvPr/>
        </p:nvSpPr>
        <p:spPr bwMode="auto">
          <a:xfrm>
            <a:off x="3915539" y="3525655"/>
            <a:ext cx="4747924" cy="44114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Verdana"/>
                <a:sym typeface="Calibri" charset="0"/>
              </a:defRPr>
            </a:lvl1pPr>
            <a:lvl2pPr marL="704850" indent="-2857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Verdana"/>
                <a:sym typeface="Calibri" charset="0"/>
              </a:defRPr>
            </a:lvl2pPr>
            <a:lvl3pPr marL="1047750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Verdana"/>
                <a:sym typeface="Calibri" charset="0"/>
              </a:defRPr>
            </a:lvl3pPr>
            <a:lvl4pPr marL="1504950" indent="-1714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Verdana"/>
                <a:sym typeface="Calibri" charset="0"/>
              </a:defRPr>
            </a:lvl4pPr>
            <a:lvl5pPr marL="1962150" indent="-1714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Verdana"/>
                <a:sym typeface="Calibri" charset="0"/>
              </a:defRPr>
            </a:lvl5pPr>
            <a:lvl6pPr marL="2247900" algn="ctr" rtl="0" fontAlgn="base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6pPr>
            <a:lvl7pPr marL="2705100" algn="ctr" rtl="0" fontAlgn="base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7pPr>
            <a:lvl8pPr marL="3162300" algn="ctr" rtl="0" fontAlgn="base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8pPr>
            <a:lvl9pPr marL="3619500" algn="ctr" rtl="0" fontAlgn="base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kern="0" dirty="0">
                <a:solidFill>
                  <a:srgbClr val="002060"/>
                </a:solidFill>
              </a:rPr>
              <a:t>Students are </a:t>
            </a:r>
            <a:r>
              <a:rPr lang="en-US" sz="1600" b="1" kern="0" dirty="0">
                <a:solidFill>
                  <a:srgbClr val="002060"/>
                </a:solidFill>
              </a:rPr>
              <a:t>held accountable </a:t>
            </a:r>
            <a:r>
              <a:rPr lang="en-US" sz="1600" kern="0" dirty="0">
                <a:solidFill>
                  <a:srgbClr val="002060"/>
                </a:solidFill>
              </a:rPr>
              <a:t>for their own mastery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61D5A43-E6BC-DA7B-B597-220352F312EB}"/>
              </a:ext>
            </a:extLst>
          </p:cNvPr>
          <p:cNvSpPr txBox="1">
            <a:spLocks/>
          </p:cNvSpPr>
          <p:nvPr/>
        </p:nvSpPr>
        <p:spPr bwMode="auto">
          <a:xfrm>
            <a:off x="3915541" y="4012731"/>
            <a:ext cx="4800337" cy="74457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Verdana"/>
                <a:sym typeface="Calibri" charset="0"/>
              </a:defRPr>
            </a:lvl1pPr>
            <a:lvl2pPr marL="704850" indent="-2857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Verdana"/>
                <a:sym typeface="Calibri" charset="0"/>
              </a:defRPr>
            </a:lvl2pPr>
            <a:lvl3pPr marL="1047750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Verdana"/>
                <a:sym typeface="Calibri" charset="0"/>
              </a:defRPr>
            </a:lvl3pPr>
            <a:lvl4pPr marL="1504950" indent="-1714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Verdana"/>
                <a:sym typeface="Calibri" charset="0"/>
              </a:defRPr>
            </a:lvl4pPr>
            <a:lvl5pPr marL="1962150" indent="-1714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Verdana"/>
                <a:sym typeface="Calibri" charset="0"/>
              </a:defRPr>
            </a:lvl5pPr>
            <a:lvl6pPr marL="2247900" algn="ctr" rtl="0" fontAlgn="base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6pPr>
            <a:lvl7pPr marL="2705100" algn="ctr" rtl="0" fontAlgn="base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7pPr>
            <a:lvl8pPr marL="3162300" algn="ctr" rtl="0" fontAlgn="base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8pPr>
            <a:lvl9pPr marL="3619500" algn="ctr" rtl="0" fontAlgn="base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kern="0" dirty="0">
                <a:solidFill>
                  <a:srgbClr val="002060"/>
                </a:solidFill>
              </a:rPr>
              <a:t>Students are the </a:t>
            </a:r>
            <a:r>
              <a:rPr lang="en-US" sz="1600" b="1" kern="0" dirty="0">
                <a:solidFill>
                  <a:srgbClr val="002060"/>
                </a:solidFill>
              </a:rPr>
              <a:t>center</a:t>
            </a:r>
            <a:r>
              <a:rPr lang="en-US" sz="1600" kern="0" dirty="0">
                <a:solidFill>
                  <a:srgbClr val="002060"/>
                </a:solidFill>
              </a:rPr>
              <a:t> of learning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308C6B-7D20-98B7-975E-94889AF7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3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FAFA-72FF-3487-2BB4-6DD23CF27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 DESIGN</a:t>
            </a:r>
          </a:p>
        </p:txBody>
      </p:sp>
      <p:pic>
        <p:nvPicPr>
          <p:cNvPr id="8" name="Picture 11" descr="Backward Design Model">
            <a:extLst>
              <a:ext uri="{FF2B5EF4-FFF2-40B4-BE49-F238E27FC236}">
                <a16:creationId xmlns:a16="http://schemas.microsoft.com/office/drawing/2014/main" id="{5D73E43C-96FC-F576-BB3D-EEF642B2C1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6" r="26"/>
          <a:stretch/>
        </p:blipFill>
        <p:spPr>
          <a:xfrm>
            <a:off x="1335669" y="952311"/>
            <a:ext cx="6464956" cy="3636538"/>
          </a:xfrm>
          <a:prstGeom prst="rect">
            <a:avLst/>
          </a:prstGeom>
          <a:ln>
            <a:solidFill>
              <a:srgbClr val="0C234B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95953-8B81-F4CF-5AF9-40AFEB4C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23131D21-4A4F-034C-896A-AD009F94F6BB}" type="slidenum">
              <a:rPr lang="en-US">
                <a:latin typeface="Calibri"/>
              </a:rPr>
              <a:pPr defTabSz="914378"/>
              <a:t>6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077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972D09-DD6A-E25A-1F07-6CBAAC878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ALIGNMENT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20CC55-3D3D-F018-59FD-5538803F1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291" y="982235"/>
            <a:ext cx="7822272" cy="834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2060"/>
                </a:solidFill>
              </a:rPr>
              <a:t>The process of ensuring that all elements of a course build upon each other. Course elements work toward facilitating the achievement of the Practice Ready Program Outcomes through course objectives, student learning outcomes, and module outcomes. </a:t>
            </a:r>
          </a:p>
        </p:txBody>
      </p:sp>
      <p:graphicFrame>
        <p:nvGraphicFramePr>
          <p:cNvPr id="3" name="Diagram 2" descr="Course Alignment diagram starting at Practice Ready Program Outcomes (PRPOs) through Module Outcomes (MOs)">
            <a:extLst>
              <a:ext uri="{FF2B5EF4-FFF2-40B4-BE49-F238E27FC236}">
                <a16:creationId xmlns:a16="http://schemas.microsoft.com/office/drawing/2014/main" id="{D8E34C11-0ED9-BB53-F208-94D747406A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0759404"/>
              </p:ext>
            </p:extLst>
          </p:nvPr>
        </p:nvGraphicFramePr>
        <p:xfrm>
          <a:off x="284889" y="2208832"/>
          <a:ext cx="6625879" cy="1857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 descr="arrow">
            <a:extLst>
              <a:ext uri="{FF2B5EF4-FFF2-40B4-BE49-F238E27FC236}">
                <a16:creationId xmlns:a16="http://schemas.microsoft.com/office/drawing/2014/main" id="{A14C0862-E5A0-B5F0-7BD3-AAFEDCA94CE0}"/>
              </a:ext>
            </a:extLst>
          </p:cNvPr>
          <p:cNvGrpSpPr/>
          <p:nvPr/>
        </p:nvGrpSpPr>
        <p:grpSpPr>
          <a:xfrm rot="18816699">
            <a:off x="7067916" y="2242797"/>
            <a:ext cx="260239" cy="202723"/>
            <a:chOff x="1888050" y="568077"/>
            <a:chExt cx="365805" cy="427923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09B95768-2D30-EF12-C239-455FBD9D0D96}"/>
                </a:ext>
              </a:extLst>
            </p:cNvPr>
            <p:cNvSpPr/>
            <p:nvPr/>
          </p:nvSpPr>
          <p:spPr>
            <a:xfrm rot="10800000">
              <a:off x="1888050" y="568077"/>
              <a:ext cx="365805" cy="42792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914378"/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" name="Arrow: Right 4">
              <a:extLst>
                <a:ext uri="{FF2B5EF4-FFF2-40B4-BE49-F238E27FC236}">
                  <a16:creationId xmlns:a16="http://schemas.microsoft.com/office/drawing/2014/main" id="{0685B4D7-599E-192B-2D01-4B4BD591BA7A}"/>
                </a:ext>
              </a:extLst>
            </p:cNvPr>
            <p:cNvSpPr txBox="1"/>
            <p:nvPr/>
          </p:nvSpPr>
          <p:spPr>
            <a:xfrm rot="10800000">
              <a:off x="1997791" y="653662"/>
              <a:ext cx="256064" cy="256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defTabSz="1244569">
                <a:lnSpc>
                  <a:spcPct val="90000"/>
                </a:lnSpc>
                <a:spcAft>
                  <a:spcPct val="35000"/>
                </a:spcAft>
              </a:pPr>
              <a:endParaRPr lang="en-US" sz="14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13" name="Group 12" descr="Learning Materials">
            <a:extLst>
              <a:ext uri="{FF2B5EF4-FFF2-40B4-BE49-F238E27FC236}">
                <a16:creationId xmlns:a16="http://schemas.microsoft.com/office/drawing/2014/main" id="{DBC0562F-F525-F9AE-505B-7A77F1C74AC9}"/>
              </a:ext>
            </a:extLst>
          </p:cNvPr>
          <p:cNvGrpSpPr/>
          <p:nvPr/>
        </p:nvGrpSpPr>
        <p:grpSpPr>
          <a:xfrm>
            <a:off x="7492638" y="1901084"/>
            <a:ext cx="1296782" cy="670667"/>
            <a:chOff x="4458673" y="303728"/>
            <a:chExt cx="1590482" cy="1088486"/>
          </a:xfrm>
          <a:solidFill>
            <a:schemeClr val="accent1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8BC4EDC-3F59-30AB-2B79-2C4ED2D52F00}"/>
                </a:ext>
              </a:extLst>
            </p:cNvPr>
            <p:cNvSpPr/>
            <p:nvPr/>
          </p:nvSpPr>
          <p:spPr>
            <a:xfrm>
              <a:off x="4458673" y="303728"/>
              <a:ext cx="1590482" cy="1088486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914378"/>
              <a:endParaRPr lang="en-US" sz="40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D12160BC-AFD8-19CB-05CD-40DFB8BFE4C2}"/>
                </a:ext>
              </a:extLst>
            </p:cNvPr>
            <p:cNvSpPr txBox="1"/>
            <p:nvPr/>
          </p:nvSpPr>
          <p:spPr>
            <a:xfrm>
              <a:off x="4490554" y="335609"/>
              <a:ext cx="1526720" cy="1024724"/>
            </a:xfrm>
            <a:prstGeom prst="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defTabSz="711182">
                <a:lnSpc>
                  <a:spcPct val="90000"/>
                </a:lnSpc>
                <a:spcAft>
                  <a:spcPts val="600"/>
                </a:spcAft>
              </a:pPr>
              <a:r>
                <a:rPr lang="en-US" sz="1400" b="1" dirty="0">
                  <a:solidFill>
                    <a:srgbClr val="FFFFFF"/>
                  </a:solidFill>
                  <a:latin typeface="Calibri"/>
                </a:rPr>
                <a:t>Learning Materials</a:t>
              </a:r>
              <a:endParaRPr lang="en-US" sz="1400" b="1" dirty="0">
                <a:solidFill>
                  <a:srgbClr val="FFFFFF"/>
                </a:solidFill>
                <a:latin typeface="Calibri"/>
                <a:ea typeface="Verdana" panose="020B0604030504040204" pitchFamily="34" charset="0"/>
              </a:endParaRPr>
            </a:p>
          </p:txBody>
        </p:sp>
      </p:grpSp>
      <p:grpSp>
        <p:nvGrpSpPr>
          <p:cNvPr id="16" name="Group 15" descr="arrow">
            <a:extLst>
              <a:ext uri="{FF2B5EF4-FFF2-40B4-BE49-F238E27FC236}">
                <a16:creationId xmlns:a16="http://schemas.microsoft.com/office/drawing/2014/main" id="{2B1FAB70-2868-0FA0-FF46-3BD3E6AD43CC}"/>
              </a:ext>
            </a:extLst>
          </p:cNvPr>
          <p:cNvGrpSpPr/>
          <p:nvPr/>
        </p:nvGrpSpPr>
        <p:grpSpPr>
          <a:xfrm>
            <a:off x="7059707" y="3008877"/>
            <a:ext cx="229319" cy="230057"/>
            <a:chOff x="1888050" y="568077"/>
            <a:chExt cx="365805" cy="427923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165CF040-0B4A-B8BB-4425-E492C3475E54}"/>
                </a:ext>
              </a:extLst>
            </p:cNvPr>
            <p:cNvSpPr/>
            <p:nvPr/>
          </p:nvSpPr>
          <p:spPr>
            <a:xfrm rot="10800000">
              <a:off x="1888050" y="568077"/>
              <a:ext cx="365805" cy="42792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914378"/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8" name="Arrow: Right 4">
              <a:extLst>
                <a:ext uri="{FF2B5EF4-FFF2-40B4-BE49-F238E27FC236}">
                  <a16:creationId xmlns:a16="http://schemas.microsoft.com/office/drawing/2014/main" id="{97E2D113-A943-2655-D5E8-15798E346F51}"/>
                </a:ext>
              </a:extLst>
            </p:cNvPr>
            <p:cNvSpPr txBox="1"/>
            <p:nvPr/>
          </p:nvSpPr>
          <p:spPr>
            <a:xfrm rot="10800000">
              <a:off x="1997791" y="653662"/>
              <a:ext cx="256064" cy="256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defTabSz="1244569">
                <a:lnSpc>
                  <a:spcPct val="90000"/>
                </a:lnSpc>
                <a:spcAft>
                  <a:spcPct val="35000"/>
                </a:spcAft>
              </a:pPr>
              <a:endParaRPr lang="en-US" sz="14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19" name="Group 18" descr="Learning Activities">
            <a:extLst>
              <a:ext uri="{FF2B5EF4-FFF2-40B4-BE49-F238E27FC236}">
                <a16:creationId xmlns:a16="http://schemas.microsoft.com/office/drawing/2014/main" id="{2578090E-E03D-0091-C59D-C37DAF4B3EDB}"/>
              </a:ext>
            </a:extLst>
          </p:cNvPr>
          <p:cNvGrpSpPr/>
          <p:nvPr/>
        </p:nvGrpSpPr>
        <p:grpSpPr>
          <a:xfrm>
            <a:off x="7477636" y="2810803"/>
            <a:ext cx="1296782" cy="670667"/>
            <a:chOff x="4458673" y="303728"/>
            <a:chExt cx="1590482" cy="1088486"/>
          </a:xfrm>
          <a:solidFill>
            <a:schemeClr val="accent1">
              <a:lumMod val="50000"/>
            </a:scheme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381EB25-89C1-856A-50D9-4A92815F3609}"/>
                </a:ext>
              </a:extLst>
            </p:cNvPr>
            <p:cNvSpPr/>
            <p:nvPr/>
          </p:nvSpPr>
          <p:spPr>
            <a:xfrm>
              <a:off x="4458673" y="303728"/>
              <a:ext cx="1590482" cy="1088486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914378"/>
              <a:endParaRPr lang="en-US" sz="40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1" name="Rectangle: Rounded Corners 4">
              <a:extLst>
                <a:ext uri="{FF2B5EF4-FFF2-40B4-BE49-F238E27FC236}">
                  <a16:creationId xmlns:a16="http://schemas.microsoft.com/office/drawing/2014/main" id="{A74C1DB5-CB59-44E1-2971-6CD396F490AF}"/>
                </a:ext>
              </a:extLst>
            </p:cNvPr>
            <p:cNvSpPr txBox="1"/>
            <p:nvPr/>
          </p:nvSpPr>
          <p:spPr>
            <a:xfrm>
              <a:off x="4490554" y="335609"/>
              <a:ext cx="1526720" cy="1024724"/>
            </a:xfrm>
            <a:prstGeom prst="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defTabSz="711182">
                <a:lnSpc>
                  <a:spcPct val="90000"/>
                </a:lnSpc>
                <a:spcAft>
                  <a:spcPts val="600"/>
                </a:spcAft>
              </a:pPr>
              <a:r>
                <a:rPr lang="en-US" sz="1400" b="1" dirty="0">
                  <a:solidFill>
                    <a:srgbClr val="FFFFFF"/>
                  </a:solidFill>
                  <a:latin typeface="Calibri"/>
                </a:rPr>
                <a:t>Learning Activities</a:t>
              </a:r>
              <a:endParaRPr lang="en-US" sz="1400" b="1" dirty="0">
                <a:solidFill>
                  <a:srgbClr val="FFFFFF"/>
                </a:solidFill>
                <a:latin typeface="Calibri"/>
                <a:ea typeface="Verdana" panose="020B0604030504040204" pitchFamily="34" charset="0"/>
              </a:endParaRPr>
            </a:p>
          </p:txBody>
        </p:sp>
      </p:grpSp>
      <p:grpSp>
        <p:nvGrpSpPr>
          <p:cNvPr id="22" name="Group 21" descr="arrow">
            <a:extLst>
              <a:ext uri="{FF2B5EF4-FFF2-40B4-BE49-F238E27FC236}">
                <a16:creationId xmlns:a16="http://schemas.microsoft.com/office/drawing/2014/main" id="{B7C52D50-3F1D-FD14-DFAE-BFF99A2BAFDD}"/>
              </a:ext>
            </a:extLst>
          </p:cNvPr>
          <p:cNvGrpSpPr/>
          <p:nvPr/>
        </p:nvGrpSpPr>
        <p:grpSpPr>
          <a:xfrm rot="2049126">
            <a:off x="7092623" y="3806740"/>
            <a:ext cx="229319" cy="230057"/>
            <a:chOff x="1888050" y="568077"/>
            <a:chExt cx="365805" cy="427923"/>
          </a:xfrm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29E4E07B-5CAC-EA5A-E2B3-E2FC3AEB5CD5}"/>
                </a:ext>
              </a:extLst>
            </p:cNvPr>
            <p:cNvSpPr/>
            <p:nvPr/>
          </p:nvSpPr>
          <p:spPr>
            <a:xfrm rot="10800000">
              <a:off x="1888050" y="568077"/>
              <a:ext cx="365805" cy="42792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914378"/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4" name="Arrow: Right 4">
              <a:extLst>
                <a:ext uri="{FF2B5EF4-FFF2-40B4-BE49-F238E27FC236}">
                  <a16:creationId xmlns:a16="http://schemas.microsoft.com/office/drawing/2014/main" id="{061FA1C6-5F52-74E7-205F-9932411CB699}"/>
                </a:ext>
              </a:extLst>
            </p:cNvPr>
            <p:cNvSpPr txBox="1"/>
            <p:nvPr/>
          </p:nvSpPr>
          <p:spPr>
            <a:xfrm rot="10800000">
              <a:off x="1997791" y="653662"/>
              <a:ext cx="256064" cy="256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defTabSz="1244569">
                <a:lnSpc>
                  <a:spcPct val="90000"/>
                </a:lnSpc>
                <a:spcAft>
                  <a:spcPct val="35000"/>
                </a:spcAft>
              </a:pPr>
              <a:endParaRPr lang="en-US" sz="14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25" name="Group 24" descr="Formative / Summative Assessments&#10;">
            <a:extLst>
              <a:ext uri="{FF2B5EF4-FFF2-40B4-BE49-F238E27FC236}">
                <a16:creationId xmlns:a16="http://schemas.microsoft.com/office/drawing/2014/main" id="{FBE4F415-81ED-A0C9-3B8D-66DD39AEADF2}"/>
              </a:ext>
            </a:extLst>
          </p:cNvPr>
          <p:cNvGrpSpPr/>
          <p:nvPr/>
        </p:nvGrpSpPr>
        <p:grpSpPr>
          <a:xfrm>
            <a:off x="7500867" y="3715087"/>
            <a:ext cx="1296782" cy="670667"/>
            <a:chOff x="4458673" y="303728"/>
            <a:chExt cx="1590482" cy="1088486"/>
          </a:xfrm>
          <a:solidFill>
            <a:schemeClr val="accent1">
              <a:lumMod val="5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7F402A2-9888-276E-1B81-B627DE7A31DC}"/>
                </a:ext>
              </a:extLst>
            </p:cNvPr>
            <p:cNvSpPr/>
            <p:nvPr/>
          </p:nvSpPr>
          <p:spPr>
            <a:xfrm>
              <a:off x="4458673" y="303728"/>
              <a:ext cx="1590482" cy="1088486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914378"/>
              <a:endParaRPr lang="en-US" sz="40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7" name="Rectangle: Rounded Corners 4">
              <a:extLst>
                <a:ext uri="{FF2B5EF4-FFF2-40B4-BE49-F238E27FC236}">
                  <a16:creationId xmlns:a16="http://schemas.microsoft.com/office/drawing/2014/main" id="{654FA0C3-9083-D0AC-35EE-DBBFD0ABBFFD}"/>
                </a:ext>
              </a:extLst>
            </p:cNvPr>
            <p:cNvSpPr txBox="1"/>
            <p:nvPr/>
          </p:nvSpPr>
          <p:spPr>
            <a:xfrm>
              <a:off x="4490554" y="335609"/>
              <a:ext cx="1526720" cy="1024724"/>
            </a:xfrm>
            <a:prstGeom prst="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defTabSz="711182">
                <a:lnSpc>
                  <a:spcPct val="90000"/>
                </a:lnSpc>
                <a:spcAft>
                  <a:spcPts val="600"/>
                </a:spcAft>
              </a:pPr>
              <a:r>
                <a:rPr lang="en-US" sz="1400" b="1" dirty="0">
                  <a:solidFill>
                    <a:srgbClr val="FFFFFF"/>
                  </a:solidFill>
                  <a:latin typeface="Calibri"/>
                </a:rPr>
                <a:t>Formative / Summative Assessments</a:t>
              </a:r>
              <a:endParaRPr lang="en-US" sz="1400" b="1" dirty="0">
                <a:solidFill>
                  <a:srgbClr val="FFFFFF"/>
                </a:solidFill>
                <a:latin typeface="Calibri"/>
                <a:ea typeface="Verdana" panose="020B0604030504040204" pitchFamily="34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C09356-9BCD-4235-34D2-9D036E389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8FA3B0AC-9194-3147-91C1-7FC7FBA87A18}" type="slidenum">
              <a:rPr lang="en-US">
                <a:latin typeface="Calibri"/>
              </a:rPr>
              <a:pPr defTabSz="914378"/>
              <a:t>7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61090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5459D-928F-8AA1-3E95-50180DB3D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ALIGNMENT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FFDE66-19D7-9A23-FFC9-367B1BA4CB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17539-672D-2847-B799-9A2A8D95C74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2016A-3F90-EC35-5419-74C6A44713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B6DDE7-C052-8CFB-ADAA-658D9247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05" r="40858" b="-1"/>
          <a:stretch/>
        </p:blipFill>
        <p:spPr>
          <a:xfrm>
            <a:off x="1129783" y="903501"/>
            <a:ext cx="6876727" cy="373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2407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E3EB6-79FD-2F2A-F9F6-98E76EAB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PROGRAM/COURSE MAPPING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FD6F54-8BF1-7300-8350-37F3685A4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8">
              <a:defRPr/>
            </a:pPr>
            <a:fld id="{58B17539-672D-2847-B799-9A2A8D95C747}" type="slidenum">
              <a:rPr lang="en-US">
                <a:latin typeface="Calibri"/>
              </a:rPr>
              <a:pPr defTabSz="914378">
                <a:defRPr/>
              </a:pPr>
              <a:t>9</a:t>
            </a:fld>
            <a:endParaRPr lang="en-US">
              <a:latin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5C7FE-A453-E565-6D46-C29DF97566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6640" y="1358807"/>
            <a:ext cx="6801745" cy="1314450"/>
          </a:xfrm>
        </p:spPr>
        <p:txBody>
          <a:bodyPr/>
          <a:lstStyle/>
          <a:p>
            <a:pPr algn="l" defTabSz="914355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rgbClr val="002060"/>
                </a:solidFill>
              </a:rPr>
              <a:t>A visual representation of the program/course alignment and where student learning outcomes occur and are assessed across the program and courses. </a:t>
            </a:r>
          </a:p>
          <a:p>
            <a:pPr algn="l" defTabSz="914355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lang="en-US" sz="2100" dirty="0">
              <a:solidFill>
                <a:srgbClr val="002060"/>
              </a:solidFill>
            </a:endParaRPr>
          </a:p>
          <a:p>
            <a:pPr algn="l" defTabSz="914355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rgbClr val="002060"/>
                </a:solidFill>
              </a:rPr>
              <a:t>Program/course mapping is used to identify connections, intentional redundancies, non-intentional redundancies, gaps, and opportunities for scaffolding. </a:t>
            </a:r>
          </a:p>
        </p:txBody>
      </p:sp>
    </p:spTree>
    <p:extLst>
      <p:ext uri="{BB962C8B-B14F-4D97-AF65-F5344CB8AC3E}">
        <p14:creationId xmlns:p14="http://schemas.microsoft.com/office/powerpoint/2010/main" val="234494498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- Title Slide">
  <a:themeElements>
    <a:clrScheme name="Default -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  <a:txDef>
      <a:spPr bwMode="auto">
        <a:noFill/>
        <a:ln>
          <a:noFill/>
        </a:ln>
        <a:effectLst/>
        <a:extLst>
          <a:ext uri="{FAA26D3D-D897-4be2-8F04-BA451C77F1D7}">
            <ma14:placeholderFlag xmlns:ma14="http://schemas.microsoft.com/office/mac/drawingml/2011/main" xmlns="" val="1"/>
          </a:ex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12700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38100" tIns="38100" rIns="38100" bIns="38100" numCol="1" anchor="ctr" anchorCtr="0" compatLnSpc="1">
        <a:prstTxWarp prst="textNoShape">
          <a:avLst/>
        </a:prstTxWarp>
      </a:bodyPr>
      <a:lstStyle>
        <a:defPPr>
          <a:defRPr sz="3400" b="0" i="0" dirty="0" smtClean="0">
            <a:latin typeface="Times New Roman"/>
          </a:defRPr>
        </a:defPPr>
      </a:lstStyle>
    </a:tx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- Title Slide">
  <a:themeElements>
    <a:clrScheme name="Default -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  <a:txDef>
      <a:spPr bwMode="auto">
        <a:noFill/>
        <a:ln>
          <a:noFill/>
        </a:ln>
        <a:effectLst/>
        <a:extLst>
          <a:ext uri="{FAA26D3D-D897-4be2-8F04-BA451C77F1D7}">
            <ma14:placeholderFlag xmlns="" xmlns:ma14="http://schemas.microsoft.com/office/mac/drawingml/2011/main" val="1"/>
          </a:ex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12700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38100" tIns="38100" rIns="38100" bIns="38100" numCol="1" anchor="ctr" anchorCtr="0" compatLnSpc="1">
        <a:prstTxWarp prst="textNoShape">
          <a:avLst/>
        </a:prstTxWarp>
      </a:bodyPr>
      <a:lstStyle>
        <a:defPPr>
          <a:defRPr sz="3400" b="0" i="0" dirty="0" smtClean="0">
            <a:latin typeface="Times New Roman"/>
          </a:defRPr>
        </a:defPPr>
      </a:lstStyle>
    </a:tx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494</Words>
  <Application>Microsoft Office PowerPoint</Application>
  <PresentationFormat>On-screen Show (16:9)</PresentationFormat>
  <Paragraphs>84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Gill Sans</vt:lpstr>
      <vt:lpstr>Wingdings</vt:lpstr>
      <vt:lpstr>Default - Title Slide</vt:lpstr>
      <vt:lpstr>1_Default - Title Slide</vt:lpstr>
      <vt:lpstr>Optimizing Assessment Practices using Course Alignment and Mapping</vt:lpstr>
      <vt:lpstr>PRESENTED BY</vt:lpstr>
      <vt:lpstr>KEY POINTS</vt:lpstr>
      <vt:lpstr>LEVERAGING BEST PRACTICES</vt:lpstr>
      <vt:lpstr>SUPPORTING PRACTICE READINESS</vt:lpstr>
      <vt:lpstr>BACKWARD DESIGN</vt:lpstr>
      <vt:lpstr>COURSE ALIGNMENT</vt:lpstr>
      <vt:lpstr>COURSE ALIGNMENT EXAMPLE</vt:lpstr>
      <vt:lpstr>PROGRAM/COURSE MAPPING </vt:lpstr>
      <vt:lpstr>COURSE MAPPING </vt:lpstr>
      <vt:lpstr>PROGRAM MAPPING</vt:lpstr>
      <vt:lpstr>Assessment OF-FOR-AS Learning</vt:lpstr>
      <vt:lpstr>SUMMATIVE AND FORMATIVE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Love</dc:creator>
  <cp:lastModifiedBy>Davis, Madelyn - (madelyndavis)</cp:lastModifiedBy>
  <cp:revision>10</cp:revision>
  <cp:lastPrinted>2024-04-24T17:04:27Z</cp:lastPrinted>
  <dcterms:modified xsi:type="dcterms:W3CDTF">2024-04-26T21:39:36Z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4822F502-086E-4C47-B4A9-B2D104282B3D</vt:lpwstr>
  </property>
  <property fmtid="{D5CDD505-2E9C-101B-9397-08002B2CF9AE}" pid="3" name="ArticulatePath">
    <vt:lpwstr>CBL Rubrics Part 2 Presentation</vt:lpwstr>
  </property>
</Properties>
</file>