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Economica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Economica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Economica-bold.fntdata"/><Relationship Id="rId18" Type="http://schemas.openxmlformats.org/officeDocument/2006/relationships/font" Target="fonts/Economic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c4f1452481_0_1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c4f1452481_0_1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c4f1452481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c4f1452481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4f1452481_0_2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4f1452481_0_2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c4f145248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c4f145248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c4f1452481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c4f1452481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c4f1452481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2c4f1452481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c4f1452481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c4f1452481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c4f1452481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c4f1452481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4f1452481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4f1452481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c4f1452481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c4f1452481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c4f1452481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2c4f1452481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5.png"/><Relationship Id="rId5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2821800" y="1178225"/>
            <a:ext cx="40260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4600"/>
              <a:t>Wait, Is QR Supposed To Be Here?</a:t>
            </a:r>
            <a:endParaRPr sz="46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671250" y="2715425"/>
            <a:ext cx="7801500" cy="125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2750">
                <a:solidFill>
                  <a:schemeClr val="dk1"/>
                </a:solidFill>
              </a:rPr>
              <a:t>Quantitative Reasoning in the Humanities</a:t>
            </a:r>
            <a:endParaRPr sz="2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275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88"/>
              <a:buFont typeface="Arial"/>
              <a:buNone/>
            </a:pPr>
            <a:r>
              <a:rPr lang="en" sz="2750">
                <a:solidFill>
                  <a:schemeClr val="dk1"/>
                </a:solidFill>
              </a:rPr>
              <a:t>March 21, 2024</a:t>
            </a:r>
            <a:endParaRPr sz="275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" sz="8000">
                <a:latin typeface="Arial"/>
                <a:ea typeface="Arial"/>
                <a:cs typeface="Arial"/>
                <a:sym typeface="Arial"/>
              </a:rPr>
              <a:t>Once I got passed the feeling of “all about me”, then I was able to read the details of the enslaved numbers, and percentages of men, women, and children. I was heartbroken for all the families that were separated, the immoral conditions that the [en]slaved had to endure for almost a year if they survived the voyage. I wondered if they could bathe, but quickly reminded myself that they couldn’t even have restrooms, and were treated worse than animals, so the answer had to be no.”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-Student </a:t>
            </a:r>
            <a:r>
              <a:rPr lang="en" sz="8000">
                <a:latin typeface="Arial"/>
                <a:ea typeface="Arial"/>
                <a:cs typeface="Arial"/>
                <a:sym typeface="Arial"/>
              </a:rPr>
              <a:t>2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6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97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800"/>
          </a:p>
        </p:txBody>
      </p:sp>
      <p:sp>
        <p:nvSpPr>
          <p:cNvPr id="136" name="Google Shape;136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Experience 2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Open Sans"/>
                <a:ea typeface="Open Sans"/>
                <a:cs typeface="Open Sans"/>
                <a:sym typeface="Open Sans"/>
              </a:rPr>
              <a:t>Additional QR Applications In AFA</a:t>
            </a:r>
            <a:endParaRPr sz="4000"/>
          </a:p>
        </p:txBody>
      </p:sp>
      <p:sp>
        <p:nvSpPr>
          <p:cNvPr id="142" name="Google Shape;142;p23"/>
          <p:cNvSpPr txBox="1"/>
          <p:nvPr>
            <p:ph idx="1" type="body"/>
          </p:nvPr>
        </p:nvSpPr>
        <p:spPr>
          <a:xfrm>
            <a:off x="311700" y="1225225"/>
            <a:ext cx="57147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Measuring Africa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Analyzing the Slave Bible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Calculating the wealth of Mansa Musa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Analyzing </a:t>
            </a:r>
            <a:r>
              <a:rPr lang="en"/>
              <a:t>Under-developed vs Developing Countries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2907" y="1225225"/>
            <a:ext cx="3582218" cy="3353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967688"/>
            <a:ext cx="3083575" cy="27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9338" y="891313"/>
            <a:ext cx="2944425" cy="2944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Interested in learning more? Contact us!</a:t>
            </a:r>
            <a:endParaRPr/>
          </a:p>
        </p:txBody>
      </p:sp>
      <p:sp>
        <p:nvSpPr>
          <p:cNvPr id="151" name="Google Shape;151;p24"/>
          <p:cNvSpPr txBox="1"/>
          <p:nvPr>
            <p:ph idx="1" type="body"/>
          </p:nvPr>
        </p:nvSpPr>
        <p:spPr>
          <a:xfrm>
            <a:off x="693250" y="3640075"/>
            <a:ext cx="4229400" cy="13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lang="en" sz="1950"/>
              <a:t>Erin Galyen, Ph.D.</a:t>
            </a:r>
            <a:endParaRPr sz="19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lang="en" sz="1950"/>
              <a:t>egalyen@arizona.edu</a:t>
            </a:r>
            <a:endParaRPr sz="1950"/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/>
          </a:p>
        </p:txBody>
      </p:sp>
      <p:sp>
        <p:nvSpPr>
          <p:cNvPr id="152" name="Google Shape;152;p24"/>
          <p:cNvSpPr txBox="1"/>
          <p:nvPr>
            <p:ph idx="1" type="body"/>
          </p:nvPr>
        </p:nvSpPr>
        <p:spPr>
          <a:xfrm>
            <a:off x="5462525" y="3640075"/>
            <a:ext cx="3907500" cy="11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73"/>
              <a:t>Treya Allen, Ed.D.</a:t>
            </a:r>
            <a:endParaRPr sz="6073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6073"/>
              <a:t>treya@arizona.edu</a:t>
            </a:r>
            <a:endParaRPr sz="6073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am I and What do I teach?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19800" y="1161075"/>
            <a:ext cx="4260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Treya [TREE-YUH] Allen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●"/>
            </a:pPr>
            <a:r>
              <a:rPr lang="en" sz="1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UA Gen Ed DEI-Focused Instructional Support Coordinator</a:t>
            </a:r>
            <a:endParaRPr sz="19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latin typeface="Arial"/>
                <a:ea typeface="Arial"/>
                <a:cs typeface="Arial"/>
                <a:sym typeface="Arial"/>
              </a:rPr>
              <a:t>Part-Time Faculty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●"/>
            </a:pPr>
            <a:r>
              <a:rPr lang="en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Teaching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African American Studies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Civic Engagement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 Experience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1" marL="9144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○"/>
            </a:pPr>
            <a:r>
              <a:rPr lang="en" sz="17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 Success/Development</a:t>
            </a:r>
            <a:endParaRPr sz="17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0" name="Google Shape;70;p14"/>
          <p:cNvGrpSpPr/>
          <p:nvPr/>
        </p:nvGrpSpPr>
        <p:grpSpPr>
          <a:xfrm>
            <a:off x="5038966" y="1245221"/>
            <a:ext cx="3343579" cy="3527289"/>
            <a:chOff x="5435800" y="445025"/>
            <a:chExt cx="3704797" cy="4143901"/>
          </a:xfrm>
        </p:grpSpPr>
        <p:pic>
          <p:nvPicPr>
            <p:cNvPr id="71" name="Google Shape;71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295563" y="2142670"/>
              <a:ext cx="1845034" cy="244625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Google Shape;72;p14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471481" y="445025"/>
              <a:ext cx="1666259" cy="2209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3" name="Google Shape;7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87013" y="445026"/>
              <a:ext cx="1984480" cy="26311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 rotWithShape="1">
            <a:blip r:embed="rId6">
              <a:alphaModFix/>
            </a:blip>
            <a:srcRect b="0" l="9228" r="17468" t="0"/>
            <a:stretch/>
          </p:blipFill>
          <p:spPr>
            <a:xfrm>
              <a:off x="5435800" y="3076162"/>
              <a:ext cx="1984476" cy="1512751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6500" y="2746277"/>
            <a:ext cx="2154650" cy="215465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5"/>
          <p:cNvSpPr/>
          <p:nvPr/>
        </p:nvSpPr>
        <p:spPr>
          <a:xfrm>
            <a:off x="500475" y="1103325"/>
            <a:ext cx="3693300" cy="17904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1" name="Google Shape;81;p15"/>
          <p:cNvSpPr txBox="1"/>
          <p:nvPr>
            <p:ph idx="1" type="body"/>
          </p:nvPr>
        </p:nvSpPr>
        <p:spPr>
          <a:xfrm>
            <a:off x="825975" y="1325325"/>
            <a:ext cx="3042300" cy="13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Erin what is QR? </a:t>
            </a:r>
            <a:r>
              <a:rPr b="1" lang="en"/>
              <a:t>How</a:t>
            </a:r>
            <a:r>
              <a:rPr b="1" lang="en"/>
              <a:t> can we use this attribute across disciplines beyond science?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sp>
        <p:nvSpPr>
          <p:cNvPr id="82" name="Google Shape;82;p15"/>
          <p:cNvSpPr/>
          <p:nvPr/>
        </p:nvSpPr>
        <p:spPr>
          <a:xfrm flipH="1">
            <a:off x="5535300" y="872750"/>
            <a:ext cx="3221400" cy="1698900"/>
          </a:xfrm>
          <a:prstGeom prst="wedgeRoundRectCallout">
            <a:avLst>
              <a:gd fmla="val -20682" name="adj1"/>
              <a:gd fmla="val 70857" name="adj2"/>
              <a:gd fmla="val 0" name="adj3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3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3" name="Google Shape;83;p15"/>
          <p:cNvSpPr txBox="1"/>
          <p:nvPr>
            <p:ph idx="2" type="body"/>
          </p:nvPr>
        </p:nvSpPr>
        <p:spPr>
          <a:xfrm>
            <a:off x="5849550" y="1225225"/>
            <a:ext cx="2592900" cy="8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/>
              <a:t>These are great questions Treya. Let’s get into it.</a:t>
            </a:r>
            <a:endParaRPr b="1"/>
          </a:p>
        </p:txBody>
      </p:sp>
      <p:pic>
        <p:nvPicPr>
          <p:cNvPr id="84" name="Google Shape;8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10690">
            <a:off x="6145568" y="2977750"/>
            <a:ext cx="2210588" cy="1934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37555">
            <a:off x="1298894" y="3255490"/>
            <a:ext cx="1798937" cy="162864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/>
          <p:nvPr/>
        </p:nvSpPr>
        <p:spPr>
          <a:xfrm>
            <a:off x="161375" y="376150"/>
            <a:ext cx="8531100" cy="2749200"/>
          </a:xfrm>
          <a:prstGeom prst="wedgeRoundRectCallout">
            <a:avLst>
              <a:gd fmla="val -20833" name="adj1"/>
              <a:gd fmla="val 62500" name="adj2"/>
              <a:gd fmla="val 0" name="adj3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555875" y="580150"/>
            <a:ext cx="7990500" cy="33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lnSpc>
                <a:spcPct val="174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The Quantitative Reasoning attribute in GE helps students to understand quantitative information toward the goal of formulating and supporting ideas. It requires faculty and students to analyze and interpret real-world quantitative information in the context of a discipline or interdisciplinary problem, and to draw conclusions that are supported by evidence.</a:t>
            </a:r>
            <a:endParaRPr b="1" sz="2200"/>
          </a:p>
          <a:p>
            <a:pPr indent="0" lvl="0" marL="0" rtl="0" algn="l">
              <a:lnSpc>
                <a:spcPct val="17409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2200"/>
              <a:t>The Quantitative Reasoning attribute aims to apply those mathematical skills to questions, ideas, challenges, and/or problems that are relevant to students, society, and/or the world. </a:t>
            </a:r>
            <a:endParaRPr b="1" sz="2200"/>
          </a:p>
          <a:p>
            <a:pPr indent="0" lvl="0" marL="0" rtl="0" algn="l">
              <a:lnSpc>
                <a:spcPct val="17409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481"/>
              <a:buFont typeface="Arial"/>
              <a:buNone/>
            </a:pPr>
            <a:r>
              <a:t/>
            </a:r>
            <a:endParaRPr sz="135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8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475" y="2992067"/>
            <a:ext cx="2128000" cy="192653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7"/>
          <p:cNvSpPr/>
          <p:nvPr/>
        </p:nvSpPr>
        <p:spPr>
          <a:xfrm>
            <a:off x="936225" y="374125"/>
            <a:ext cx="5911800" cy="2428500"/>
          </a:xfrm>
          <a:prstGeom prst="wedgeRoundRectCallout">
            <a:avLst>
              <a:gd fmla="val -24980" name="adj1"/>
              <a:gd fmla="val 65476" name="adj2"/>
              <a:gd fmla="val 0" name="adj3"/>
            </a:avLst>
          </a:prstGeom>
          <a:solidFill>
            <a:schemeClr val="accent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" name="Google Shape;98;p17"/>
          <p:cNvSpPr txBox="1"/>
          <p:nvPr>
            <p:ph idx="1" type="body"/>
          </p:nvPr>
        </p:nvSpPr>
        <p:spPr>
          <a:xfrm>
            <a:off x="1117575" y="586950"/>
            <a:ext cx="5549100" cy="20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Ultimately, the application of QR in any course requires:  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-Demonstrated competency in working with quantitative information.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-Generating ideas supported by quantitative evidence.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-Assessing the relevance of data and associated implications.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/>
              <a:t>-Communicating those ideas using various formats.</a:t>
            </a:r>
            <a:endParaRPr b="1" sz="1400"/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75142">
            <a:off x="6415712" y="3032175"/>
            <a:ext cx="1846325" cy="184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/>
          <p:nvPr/>
        </p:nvSpPr>
        <p:spPr>
          <a:xfrm>
            <a:off x="7380025" y="1919200"/>
            <a:ext cx="1578600" cy="12948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1" name="Google Shape;10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4188" y="2146613"/>
            <a:ext cx="850275" cy="8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9901">
            <a:off x="3334764" y="2871964"/>
            <a:ext cx="2033148" cy="2033148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8"/>
          <p:cNvSpPr/>
          <p:nvPr/>
        </p:nvSpPr>
        <p:spPr>
          <a:xfrm flipH="1">
            <a:off x="112425" y="274000"/>
            <a:ext cx="4289700" cy="3182700"/>
          </a:xfrm>
          <a:prstGeom prst="cloudCallout">
            <a:avLst>
              <a:gd fmla="val -34466" name="adj1"/>
              <a:gd fmla="val 55766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8" name="Google Shape;108;p18"/>
          <p:cNvSpPr/>
          <p:nvPr/>
        </p:nvSpPr>
        <p:spPr>
          <a:xfrm>
            <a:off x="4693675" y="642200"/>
            <a:ext cx="3207000" cy="2814600"/>
          </a:xfrm>
          <a:prstGeom prst="cloudCallout">
            <a:avLst>
              <a:gd fmla="val -37856" name="adj1"/>
              <a:gd fmla="val 61928" name="adj2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8"/>
          <p:cNvSpPr txBox="1"/>
          <p:nvPr>
            <p:ph idx="1" type="body"/>
          </p:nvPr>
        </p:nvSpPr>
        <p:spPr>
          <a:xfrm rot="877077">
            <a:off x="279259" y="904502"/>
            <a:ext cx="3956057" cy="228997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181818"/>
                </a:solidFill>
                <a:highlight>
                  <a:srgbClr val="FFFFFF"/>
                </a:highlight>
              </a:rPr>
              <a:t>“The great force of history comes from the fact that we carry it within us, are unconsciously controlled by it…History is literally present in all that we do.”</a:t>
            </a:r>
            <a:endParaRPr b="1" sz="1850">
              <a:solidFill>
                <a:srgbClr val="181818"/>
              </a:solidFill>
              <a:highlight>
                <a:srgbClr val="FFFFFF"/>
              </a:highlight>
            </a:endParaRPr>
          </a:p>
          <a:p>
            <a:pPr indent="0" lvl="0" marL="0" rtl="0" algn="l">
              <a:lnSpc>
                <a:spcPct val="150000"/>
              </a:lnSpc>
              <a:spcBef>
                <a:spcPts val="1100"/>
              </a:spcBef>
              <a:spcAft>
                <a:spcPts val="0"/>
              </a:spcAft>
              <a:buClr>
                <a:schemeClr val="dk1"/>
              </a:buClr>
              <a:buSzPct val="59459"/>
              <a:buFont typeface="Arial"/>
              <a:buNone/>
            </a:pPr>
            <a:r>
              <a:rPr b="1" lang="en" sz="1850">
                <a:solidFill>
                  <a:srgbClr val="181818"/>
                </a:solidFill>
                <a:highlight>
                  <a:srgbClr val="FFFFFF"/>
                </a:highlight>
              </a:rPr>
              <a:t>James Baldwin</a:t>
            </a:r>
            <a:endParaRPr b="1" sz="1850">
              <a:solidFill>
                <a:srgbClr val="18181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8"/>
          <p:cNvSpPr txBox="1"/>
          <p:nvPr>
            <p:ph idx="1" type="body"/>
          </p:nvPr>
        </p:nvSpPr>
        <p:spPr>
          <a:xfrm>
            <a:off x="5329450" y="1356525"/>
            <a:ext cx="2353200" cy="192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50">
                <a:solidFill>
                  <a:srgbClr val="181818"/>
                </a:solidFill>
                <a:highlight>
                  <a:srgbClr val="FFFFFF"/>
                </a:highlight>
              </a:rPr>
              <a:t>How can I apply QR to my AFA courses?</a:t>
            </a:r>
            <a:endParaRPr b="1" sz="1850">
              <a:solidFill>
                <a:srgbClr val="181818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11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b="1" lang="en" sz="3500"/>
              <a:t>How can we explore the slave trade beyond 2-D documents and treatments?</a:t>
            </a:r>
            <a:endParaRPr b="1" sz="3500"/>
          </a:p>
        </p:txBody>
      </p:sp>
      <p:pic>
        <p:nvPicPr>
          <p:cNvPr id="116" name="Google Shape;11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35925" y="2703125"/>
            <a:ext cx="2139175" cy="213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311700" y="725450"/>
            <a:ext cx="58494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exercise required students to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 with numerical data to better understand the human </a:t>
            </a:r>
            <a:r>
              <a:rPr lang="en"/>
              <a:t>experience</a:t>
            </a:r>
            <a:r>
              <a:rPr lang="en"/>
              <a:t> of enslaved persons.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Generate ideas and make inferences from the data concerning the volume and massive enterprise of the trans-atlantic slave trade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Work with visual data.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Communicate their findings.</a:t>
            </a:r>
            <a:endParaRPr/>
          </a:p>
        </p:txBody>
      </p:sp>
      <p:pic>
        <p:nvPicPr>
          <p:cNvPr id="122" name="Google Shape;12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1225" y="453972"/>
            <a:ext cx="2509775" cy="2509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85975" y="2963747"/>
            <a:ext cx="2161858" cy="1874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69575" y="3376751"/>
            <a:ext cx="2843627" cy="146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“Completing this assignment was difficult emotionally. It was scary to view and read the details of</a:t>
            </a:r>
            <a:r>
              <a:rPr lang="en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voyages, and the number of people that were enslaved became very real. I was devastated,</a:t>
            </a:r>
            <a:r>
              <a:rPr lang="en" sz="8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had a sense of panic. I reviewed the names of captains and areas that they had disembarked in Mexico, America, and several other countries. I searched for my family's last names under the captains. Not knowing what I was going to find and what it would all mean. I even felt that I may find my married name and first name of one of my son’s on the list under captains since I have been told that my husband's family was originally from Spain.”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8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-Student 1</a:t>
            </a:r>
            <a:endParaRPr sz="8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363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3978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7800"/>
          </a:p>
        </p:txBody>
      </p:sp>
      <p:sp>
        <p:nvSpPr>
          <p:cNvPr id="130" name="Google Shape;130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 Experience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